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4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0" r:id="rId1"/>
  </p:sldMasterIdLst>
  <p:notesMasterIdLst>
    <p:notesMasterId r:id="rId45"/>
  </p:notesMasterIdLst>
  <p:sldIdLst>
    <p:sldId id="256" r:id="rId2"/>
    <p:sldId id="297" r:id="rId3"/>
    <p:sldId id="327" r:id="rId4"/>
    <p:sldId id="334" r:id="rId5"/>
    <p:sldId id="329" r:id="rId6"/>
    <p:sldId id="336" r:id="rId7"/>
    <p:sldId id="337" r:id="rId8"/>
    <p:sldId id="338" r:id="rId9"/>
    <p:sldId id="340" r:id="rId10"/>
    <p:sldId id="332" r:id="rId11"/>
    <p:sldId id="348" r:id="rId12"/>
    <p:sldId id="330" r:id="rId13"/>
    <p:sldId id="342" r:id="rId14"/>
    <p:sldId id="349" r:id="rId15"/>
    <p:sldId id="350" r:id="rId16"/>
    <p:sldId id="343" r:id="rId17"/>
    <p:sldId id="352" r:id="rId18"/>
    <p:sldId id="344" r:id="rId19"/>
    <p:sldId id="331" r:id="rId20"/>
    <p:sldId id="353" r:id="rId21"/>
    <p:sldId id="356" r:id="rId22"/>
    <p:sldId id="354" r:id="rId23"/>
    <p:sldId id="345" r:id="rId24"/>
    <p:sldId id="358" r:id="rId25"/>
    <p:sldId id="357" r:id="rId26"/>
    <p:sldId id="360" r:id="rId27"/>
    <p:sldId id="346" r:id="rId28"/>
    <p:sldId id="362" r:id="rId29"/>
    <p:sldId id="363" r:id="rId30"/>
    <p:sldId id="347" r:id="rId31"/>
    <p:sldId id="365" r:id="rId32"/>
    <p:sldId id="364" r:id="rId33"/>
    <p:sldId id="310" r:id="rId34"/>
    <p:sldId id="326" r:id="rId35"/>
    <p:sldId id="325" r:id="rId36"/>
    <p:sldId id="315" r:id="rId37"/>
    <p:sldId id="317" r:id="rId38"/>
    <p:sldId id="324" r:id="rId39"/>
    <p:sldId id="318" r:id="rId40"/>
    <p:sldId id="319" r:id="rId41"/>
    <p:sldId id="321" r:id="rId42"/>
    <p:sldId id="320" r:id="rId43"/>
    <p:sldId id="294" r:id="rId4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92662" autoAdjust="0"/>
  </p:normalViewPr>
  <p:slideViewPr>
    <p:cSldViewPr>
      <p:cViewPr varScale="1">
        <p:scale>
          <a:sx n="61" d="100"/>
          <a:sy n="61" d="100"/>
        </p:scale>
        <p:origin x="1636" y="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6383F-8847-4682-9E46-0A0B9DF7024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8AF0C-981E-4BB2-9741-92A2D5A0A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92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924563-4301-4CE6-A12B-C7C187EA2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FBC2199-CB40-4AEF-B6CE-B1A979D05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26F512-3D2E-4B19-AFB8-8697C7E03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81780-C529-4CCA-AA23-4F28624A8C92}" type="datetime1">
              <a:rPr lang="en-US" smtClean="0"/>
              <a:t>11/18/2024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C1E132-39AB-4504-8DCE-29D936D68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C56C41-C04D-4FFE-ABAC-422931AC2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2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ADA4B-3D16-4307-8688-A9117A3C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6CCB43-668D-4F68-9B28-1F0FE18D7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543787-33E0-47E3-B4B9-73C8A109F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8E2DE-C29D-466C-9972-9D85FE5286E9}" type="datetime1">
              <a:rPr lang="en-US" smtClean="0"/>
              <a:t>11/18/2024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EB39DA-C641-4EAB-80E0-DFA7BB6E4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366A48-CCF5-4B93-A950-C34631DC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E946B73-E790-4C6F-8E30-A86DFC295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04B2D3B-F275-4AF5-8F39-41C7E9E96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84BBAE-06F9-405F-8CD2-6C2A81C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77A79-5A39-4164-AC6F-16D72296FC55}" type="datetime1">
              <a:rPr lang="en-US" smtClean="0"/>
              <a:t>11/18/2024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1B1262-A6AF-4165-85A8-AF03E917C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5FA4B6-5191-4BDB-B959-3826B9E8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2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B7FAC-2689-4DB2-AAA2-7F33ABC0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6CEF86-7E40-49B4-B6AF-43E2E9715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8A2FA8-F07C-4B38-9E77-F0947CC03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49CD-9CE2-4685-AF7D-096FD17F4501}" type="datetime1">
              <a:rPr lang="en-US" smtClean="0"/>
              <a:t>11/18/2024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ADC99C-74B9-4B39-AF80-B4D9F58F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BE741A-1EB8-483D-A396-55FCB446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FED57C-314C-4F61-B885-97BCAA08C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8D2A73-C006-40EE-B5B3-D0A4DA350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722F56-8A03-4D12-A878-2A3B0022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A0E9-4157-42BA-8CE9-6646A06BA738}" type="datetime1">
              <a:rPr lang="en-US" smtClean="0"/>
              <a:t>11/18/2024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287E29-DBD0-4B86-9F2D-4EE68B731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7AFC33-8679-4831-827B-939D5A45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25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BD0E64-E091-4FA4-A306-672C1131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4C0949-6AE0-4BD2-AF08-028D0CAB7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3616FC-B5B5-4983-8ADD-7033703DC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A8E074-0560-4E22-931A-D28D1224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97F7-500E-4D0D-B615-17CC48E7CCE9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DD25B7-3015-4EBC-A3E3-C7D7B626F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8DAB84-4583-4E78-AF03-5DFE4644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7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F1BA84-DF9C-4BD8-AA97-7CABC2C0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F8861C-10EF-4100-8628-96AB95679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F06E4E-23C6-402C-B7AF-0C5947C30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0B7A9A-B167-4E7C-A19D-CCC048275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4B3FE2D-B634-4415-84EE-23EB16CD9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F41210-C1A3-4B2E-ABEA-04FDC4D8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6C475-3F65-46BE-8473-D03F638F250F}" type="datetime1">
              <a:rPr lang="en-US" smtClean="0"/>
              <a:t>11/18/2024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D818A49-E2DC-42BD-9B4F-0E842BFF6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9096BE9-071E-497B-83DA-3BD93B3DF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65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A96469-9360-4698-BF15-606222EE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3EDC7D9-F6D7-47C9-A0A3-97C0E5F0B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AD87-0895-49A7-8662-8927FAA605D8}" type="datetime1">
              <a:rPr lang="en-US" smtClean="0"/>
              <a:t>11/18/2024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F766A1-84B7-4B96-8EB0-828FCAEB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63F83E-EC08-473C-8BE8-DD6A1964B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DBD9C29-89E4-4DF4-8E58-068C74CF7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0D95-7BB0-4C60-98EB-81A598CF6658}" type="datetime1">
              <a:rPr lang="en-US" smtClean="0"/>
              <a:t>11/18/2024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10BE02-1986-48AE-83BF-AABC62028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5E9D0E-463F-46DC-986F-4872343C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F6323-8B66-468A-BBB7-D8819A91C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F1C327-EA87-4D9A-A762-5454826B9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622F1A-4338-4D20-A892-AD8F30E72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43D6A4-48AE-49EF-9005-E3D541CF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22F7E-6952-43EB-A004-89D8C8BB610B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B06174-0555-4AFC-BB26-11504548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5C22D0-EB5B-4A2C-BB32-220441491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1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937AC-0011-4C2E-87B9-CD356F6E9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8FD8AB9-1DC6-4902-BFC1-DA8D858F94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63BD3D-9183-431F-AF3C-A6A45F81D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8B0D4D-B6D3-4FE9-9A8F-34645D336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242A-38C4-46BB-BFA4-1C2A7FC003A5}" type="datetime1">
              <a:rPr lang="en-US" smtClean="0"/>
              <a:t>11/18/2024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CCD178-7CFB-4DB0-A82C-6D578028C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4B514-2477-498B-91C7-5504966CF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8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D5F4536-DA7B-4BF2-BBD9-EAEEFB79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D63E2E-9367-4F8A-B53E-B068512D0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1DFE16-DDFD-4637-B41B-EA31BD691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254CA-C0EC-4BD2-94FD-828EC204BD1A}" type="datetime1">
              <a:rPr lang="en-US" smtClean="0"/>
              <a:t>11/18/2024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CCFAA6-F67C-41E8-AF6D-64C2121D1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2CD9F9-CF8C-40DD-88C0-6B417CFC5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6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76524" y="2369708"/>
            <a:ext cx="6900676" cy="10906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2460" marR="624840" indent="-2540" algn="ctr">
              <a:lnSpc>
                <a:spcPct val="100000"/>
              </a:lnSpc>
              <a:spcBef>
                <a:spcPts val="105"/>
              </a:spcBef>
            </a:pPr>
            <a:r>
              <a:rPr lang="fr-FR" sz="3500" spc="5" dirty="0">
                <a:solidFill>
                  <a:srgbClr val="006FC0"/>
                </a:solidFill>
                <a:latin typeface="Segoe UI"/>
                <a:cs typeface="Segoe UI"/>
              </a:rPr>
              <a:t>6 -</a:t>
            </a:r>
            <a:r>
              <a:rPr sz="3500" spc="-25" dirty="0">
                <a:solidFill>
                  <a:srgbClr val="006FC0"/>
                </a:solidFill>
                <a:latin typeface="Segoe UI"/>
                <a:cs typeface="Segoe UI"/>
              </a:rPr>
              <a:t> </a:t>
            </a:r>
            <a:r>
              <a:rPr lang="fr-CH" sz="3500" spc="-5" dirty="0">
                <a:solidFill>
                  <a:srgbClr val="006FC0"/>
                </a:solidFill>
                <a:latin typeface="Segoe UI"/>
                <a:cs typeface="Segoe UI"/>
              </a:rPr>
              <a:t>Introduction to </a:t>
            </a:r>
            <a:r>
              <a:rPr lang="fr-CH" sz="3500" spc="-5" dirty="0" err="1">
                <a:solidFill>
                  <a:srgbClr val="006FC0"/>
                </a:solidFill>
                <a:latin typeface="Segoe UI"/>
                <a:cs typeface="Segoe UI"/>
              </a:rPr>
              <a:t>electrochemical</a:t>
            </a:r>
            <a:r>
              <a:rPr lang="fr-CH" sz="3500" spc="-5" dirty="0">
                <a:solidFill>
                  <a:srgbClr val="006FC0"/>
                </a:solidFill>
                <a:latin typeface="Segoe UI"/>
                <a:cs typeface="Segoe UI"/>
              </a:rPr>
              <a:t> </a:t>
            </a:r>
            <a:r>
              <a:rPr lang="fr-CH" sz="3500" spc="-5" dirty="0" err="1">
                <a:solidFill>
                  <a:srgbClr val="006FC0"/>
                </a:solidFill>
                <a:latin typeface="Segoe UI"/>
                <a:cs typeface="Segoe UI"/>
              </a:rPr>
              <a:t>syntheses</a:t>
            </a:r>
            <a:endParaRPr sz="3500" dirty="0">
              <a:latin typeface="Segoe UI"/>
              <a:cs typeface="Segoe UI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A1627FB-CB25-497B-AB57-C1C0A75B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1</a:t>
            </a:fld>
            <a:endParaRPr lang="en-US"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 err="1"/>
              <a:t>Substractive</a:t>
            </a:r>
            <a:r>
              <a:rPr lang="fr-CH" sz="3200" dirty="0"/>
              <a:t>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F39CB4-B62A-4659-99DF-6FE4D0DC6491}"/>
              </a:ext>
            </a:extLst>
          </p:cNvPr>
          <p:cNvSpPr/>
          <p:nvPr/>
        </p:nvSpPr>
        <p:spPr>
          <a:xfrm>
            <a:off x="-5608" y="539999"/>
            <a:ext cx="4577607" cy="54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Electrolytic</a:t>
            </a:r>
            <a:r>
              <a:rPr lang="fr-CH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dissolution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C475F-2436-4BFB-A27C-974912AC3FBD}"/>
              </a:ext>
            </a:extLst>
          </p:cNvPr>
          <p:cNvSpPr/>
          <p:nvPr/>
        </p:nvSpPr>
        <p:spPr>
          <a:xfrm>
            <a:off x="4564800" y="539999"/>
            <a:ext cx="4579200" cy="5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/>
                </a:solidFill>
              </a:rPr>
              <a:t>EC-</a:t>
            </a:r>
            <a:r>
              <a:rPr lang="fr-CH" sz="2000" dirty="0" err="1">
                <a:solidFill>
                  <a:schemeClr val="tx1"/>
                </a:solidFill>
              </a:rPr>
              <a:t>induced</a:t>
            </a:r>
            <a:r>
              <a:rPr lang="fr-CH" sz="2000" dirty="0">
                <a:solidFill>
                  <a:schemeClr val="tx1"/>
                </a:solidFill>
              </a:rPr>
              <a:t> dissolution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ZoneTexte 35">
            <a:extLst>
              <a:ext uri="{FF2B5EF4-FFF2-40B4-BE49-F238E27FC236}">
                <a16:creationId xmlns:a16="http://schemas.microsoft.com/office/drawing/2014/main" id="{94715CE0-7FFF-469D-A80E-F254143B473E}"/>
              </a:ext>
            </a:extLst>
          </p:cNvPr>
          <p:cNvSpPr txBox="1"/>
          <p:nvPr/>
        </p:nvSpPr>
        <p:spPr>
          <a:xfrm>
            <a:off x="228601" y="12954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 reactions induce local changes of chemical conditions leading to the dissolution of solid species.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5FF57-D38C-43D0-96D8-F998BCF1AC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276600"/>
            <a:ext cx="2590800" cy="1812314"/>
          </a:xfrm>
          <a:prstGeom prst="rect">
            <a:avLst/>
          </a:prstGeom>
        </p:spPr>
      </p:pic>
      <p:pic>
        <p:nvPicPr>
          <p:cNvPr id="11" name="Image 18">
            <a:extLst>
              <a:ext uri="{FF2B5EF4-FFF2-40B4-BE49-F238E27FC236}">
                <a16:creationId xmlns:a16="http://schemas.microsoft.com/office/drawing/2014/main" id="{114396B9-17E6-49E2-B35C-F9F5141B42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5000" t="25752" r="57500" b="26296"/>
          <a:stretch/>
        </p:blipFill>
        <p:spPr>
          <a:xfrm>
            <a:off x="4452488" y="3155917"/>
            <a:ext cx="3167512" cy="2768434"/>
          </a:xfrm>
          <a:prstGeom prst="rect">
            <a:avLst/>
          </a:prstGeom>
        </p:spPr>
      </p:pic>
      <p:sp>
        <p:nvSpPr>
          <p:cNvPr id="13" name="ZoneTexte 22">
            <a:extLst>
              <a:ext uri="{FF2B5EF4-FFF2-40B4-BE49-F238E27FC236}">
                <a16:creationId xmlns:a16="http://schemas.microsoft.com/office/drawing/2014/main" id="{CEAD8B83-4584-43B2-90BE-FA9C185E7AEA}"/>
              </a:ext>
            </a:extLst>
          </p:cNvPr>
          <p:cNvSpPr txBox="1"/>
          <p:nvPr/>
        </p:nvSpPr>
        <p:spPr>
          <a:xfrm>
            <a:off x="1890601" y="2650220"/>
            <a:ext cx="5348400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Electrochemical</a:t>
            </a:r>
            <a:r>
              <a:rPr lang="fr-CH" sz="2400" b="1" dirty="0"/>
              <a:t> </a:t>
            </a:r>
            <a:r>
              <a:rPr lang="fr-CH" sz="2400" b="1" dirty="0" err="1"/>
              <a:t>etching</a:t>
            </a:r>
            <a:r>
              <a:rPr lang="fr-CH" sz="2400" b="1" dirty="0"/>
              <a:t> of </a:t>
            </a:r>
            <a:r>
              <a:rPr lang="fr-CH" sz="2400" b="1" dirty="0" err="1"/>
              <a:t>silicon</a:t>
            </a:r>
            <a:endParaRPr lang="en-US" sz="2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C029A-9793-4A84-A099-0DBEC0FFD9F0}"/>
              </a:ext>
            </a:extLst>
          </p:cNvPr>
          <p:cNvSpPr/>
          <p:nvPr/>
        </p:nvSpPr>
        <p:spPr>
          <a:xfrm>
            <a:off x="1524000" y="2650220"/>
            <a:ext cx="60960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E74F66-E201-4739-AAF8-962DF26DFA78}"/>
              </a:ext>
            </a:extLst>
          </p:cNvPr>
          <p:cNvSpPr txBox="1"/>
          <p:nvPr/>
        </p:nvSpPr>
        <p:spPr>
          <a:xfrm>
            <a:off x="1722722" y="5181600"/>
            <a:ext cx="2498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e.g., H</a:t>
            </a:r>
            <a:r>
              <a:rPr lang="fr-FR" sz="1600" baseline="-25000" dirty="0"/>
              <a:t>2</a:t>
            </a:r>
            <a:r>
              <a:rPr lang="fr-FR" sz="1600" dirty="0"/>
              <a:t>O</a:t>
            </a:r>
            <a:r>
              <a:rPr lang="fr-FR" sz="1600" baseline="-25000" dirty="0"/>
              <a:t>2</a:t>
            </a:r>
            <a:r>
              <a:rPr lang="fr-FR" sz="1600" dirty="0"/>
              <a:t> </a:t>
            </a:r>
            <a:r>
              <a:rPr lang="fr-FR" sz="1600" dirty="0" err="1"/>
              <a:t>reduction</a:t>
            </a:r>
            <a:r>
              <a:rPr lang="fr-FR" sz="1600" dirty="0"/>
              <a:t> on silver </a:t>
            </a:r>
            <a:r>
              <a:rPr lang="fr-FR" sz="1600" dirty="0" err="1"/>
              <a:t>particles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B1ACCF-71DA-4438-98F9-ADA516039AAA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dirty="0"/>
              <a:t> Silicon </a:t>
            </a:r>
            <a:r>
              <a:rPr lang="en-US" sz="1800" dirty="0" err="1"/>
              <a:t>microcomponents</a:t>
            </a:r>
            <a:r>
              <a:rPr lang="en-US" sz="1800" dirty="0"/>
              <a:t> and surface </a:t>
            </a:r>
            <a:r>
              <a:rPr lang="en-US" sz="1800" dirty="0" err="1"/>
              <a:t>nanostructuring</a:t>
            </a:r>
            <a:r>
              <a:rPr lang="en-US" sz="1800" dirty="0"/>
              <a:t>,</a:t>
            </a:r>
          </a:p>
          <a:p>
            <a:pPr algn="ctr"/>
            <a:r>
              <a:rPr lang="en-US" dirty="0"/>
              <a:t>surface cleaning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C4A88814-34F5-4446-A131-C3626195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10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44264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 err="1"/>
              <a:t>Substractive</a:t>
            </a:r>
            <a:r>
              <a:rPr lang="fr-CH" sz="3200" dirty="0"/>
              <a:t>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F39CB4-B62A-4659-99DF-6FE4D0DC6491}"/>
              </a:ext>
            </a:extLst>
          </p:cNvPr>
          <p:cNvSpPr/>
          <p:nvPr/>
        </p:nvSpPr>
        <p:spPr>
          <a:xfrm>
            <a:off x="-5608" y="539999"/>
            <a:ext cx="4577607" cy="54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Electrolytic</a:t>
            </a:r>
            <a:r>
              <a:rPr lang="fr-CH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dissolution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C475F-2436-4BFB-A27C-974912AC3FBD}"/>
              </a:ext>
            </a:extLst>
          </p:cNvPr>
          <p:cNvSpPr/>
          <p:nvPr/>
        </p:nvSpPr>
        <p:spPr>
          <a:xfrm>
            <a:off x="4564800" y="539999"/>
            <a:ext cx="4579200" cy="5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/>
                </a:solidFill>
              </a:rPr>
              <a:t>EC-</a:t>
            </a:r>
            <a:r>
              <a:rPr lang="fr-CH" sz="2000" dirty="0" err="1">
                <a:solidFill>
                  <a:schemeClr val="tx1"/>
                </a:solidFill>
              </a:rPr>
              <a:t>induced</a:t>
            </a:r>
            <a:r>
              <a:rPr lang="fr-CH" sz="2000" dirty="0">
                <a:solidFill>
                  <a:schemeClr val="tx1"/>
                </a:solidFill>
              </a:rPr>
              <a:t> dissolution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ZoneTexte 35">
            <a:extLst>
              <a:ext uri="{FF2B5EF4-FFF2-40B4-BE49-F238E27FC236}">
                <a16:creationId xmlns:a16="http://schemas.microsoft.com/office/drawing/2014/main" id="{94715CE0-7FFF-469D-A80E-F254143B473E}"/>
              </a:ext>
            </a:extLst>
          </p:cNvPr>
          <p:cNvSpPr txBox="1"/>
          <p:nvPr/>
        </p:nvSpPr>
        <p:spPr>
          <a:xfrm>
            <a:off x="228601" y="12954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 reactions induce local changes of chemical conditions leading to the dissolution of solid species.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B1ACCF-71DA-4438-98F9-ADA516039AAA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dirty="0"/>
              <a:t> Silicon </a:t>
            </a:r>
            <a:r>
              <a:rPr lang="en-US" sz="1800" dirty="0" err="1"/>
              <a:t>microcomponents</a:t>
            </a:r>
            <a:r>
              <a:rPr lang="en-US" sz="1800" dirty="0"/>
              <a:t> and surface </a:t>
            </a:r>
            <a:r>
              <a:rPr lang="en-US" sz="1800" dirty="0" err="1"/>
              <a:t>nanostructuring</a:t>
            </a:r>
            <a:r>
              <a:rPr lang="en-US" sz="1800" dirty="0"/>
              <a:t>,</a:t>
            </a:r>
          </a:p>
          <a:p>
            <a:pPr algn="ctr"/>
            <a:r>
              <a:rPr lang="en-US" dirty="0"/>
              <a:t>surface cleaning</a:t>
            </a:r>
          </a:p>
        </p:txBody>
      </p:sp>
      <p:sp>
        <p:nvSpPr>
          <p:cNvPr id="22" name="ZoneTexte 22">
            <a:extLst>
              <a:ext uri="{FF2B5EF4-FFF2-40B4-BE49-F238E27FC236}">
                <a16:creationId xmlns:a16="http://schemas.microsoft.com/office/drawing/2014/main" id="{F0CC6C1F-211D-41EB-9450-1CA537D8B49F}"/>
              </a:ext>
            </a:extLst>
          </p:cNvPr>
          <p:cNvSpPr txBox="1"/>
          <p:nvPr/>
        </p:nvSpPr>
        <p:spPr>
          <a:xfrm>
            <a:off x="1890601" y="2650220"/>
            <a:ext cx="5348400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Cleaning</a:t>
            </a:r>
            <a:r>
              <a:rPr lang="fr-CH" sz="2400" b="1" dirty="0"/>
              <a:t> and activation of surfaces</a:t>
            </a:r>
            <a:endParaRPr lang="en-US" sz="24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A71122-5F77-44F4-9C3A-7BE1F619775D}"/>
              </a:ext>
            </a:extLst>
          </p:cNvPr>
          <p:cNvSpPr/>
          <p:nvPr/>
        </p:nvSpPr>
        <p:spPr>
          <a:xfrm>
            <a:off x="1524000" y="2650220"/>
            <a:ext cx="60960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94C84B-4603-43C2-9826-A472E658BA4E}"/>
              </a:ext>
            </a:extLst>
          </p:cNvPr>
          <p:cNvGrpSpPr/>
          <p:nvPr/>
        </p:nvGrpSpPr>
        <p:grpSpPr>
          <a:xfrm>
            <a:off x="1905000" y="2971800"/>
            <a:ext cx="3151997" cy="2895600"/>
            <a:chOff x="1679027" y="2971800"/>
            <a:chExt cx="3151997" cy="2895600"/>
          </a:xfrm>
        </p:grpSpPr>
        <p:pic>
          <p:nvPicPr>
            <p:cNvPr id="25" name="Image 7">
              <a:extLst>
                <a:ext uri="{FF2B5EF4-FFF2-40B4-BE49-F238E27FC236}">
                  <a16:creationId xmlns:a16="http://schemas.microsoft.com/office/drawing/2014/main" id="{2E1E952C-BBEB-4428-9819-9797F5BF15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512"/>
            <a:stretch/>
          </p:blipFill>
          <p:spPr>
            <a:xfrm>
              <a:off x="1679027" y="3019552"/>
              <a:ext cx="3151997" cy="2847848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0C29109-E22C-401C-A583-26559F80F77E}"/>
                </a:ext>
              </a:extLst>
            </p:cNvPr>
            <p:cNvSpPr/>
            <p:nvPr/>
          </p:nvSpPr>
          <p:spPr>
            <a:xfrm>
              <a:off x="1752600" y="2971800"/>
              <a:ext cx="304800" cy="237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FCE165C-FDD5-47CD-8B31-3AE2F7171705}"/>
              </a:ext>
            </a:extLst>
          </p:cNvPr>
          <p:cNvSpPr txBox="1"/>
          <p:nvPr/>
        </p:nvSpPr>
        <p:spPr>
          <a:xfrm>
            <a:off x="2272685" y="5180576"/>
            <a:ext cx="1088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FF0000"/>
                </a:solidFill>
              </a:rPr>
              <a:t>desorption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9CA6AF-5EC0-4716-8CA9-7100AD238973}"/>
              </a:ext>
            </a:extLst>
          </p:cNvPr>
          <p:cNvSpPr txBox="1"/>
          <p:nvPr/>
        </p:nvSpPr>
        <p:spPr>
          <a:xfrm>
            <a:off x="3195632" y="3939205"/>
            <a:ext cx="1071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adsorption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7F5A2A-E989-44DF-85C7-EAEA8E9FE671}"/>
              </a:ext>
            </a:extLst>
          </p:cNvPr>
          <p:cNvSpPr txBox="1"/>
          <p:nvPr/>
        </p:nvSpPr>
        <p:spPr>
          <a:xfrm>
            <a:off x="5449339" y="3462338"/>
            <a:ext cx="193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Desorption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1E539E-B0CE-499E-ABA0-649C4C8FCB4F}"/>
              </a:ext>
            </a:extLst>
          </p:cNvPr>
          <p:cNvSpPr txBox="1"/>
          <p:nvPr/>
        </p:nvSpPr>
        <p:spPr>
          <a:xfrm>
            <a:off x="5374112" y="4811244"/>
            <a:ext cx="2077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Reactive</a:t>
            </a:r>
            <a:r>
              <a:rPr lang="fr-FR" sz="2000" dirty="0"/>
              <a:t>  </a:t>
            </a:r>
            <a:r>
              <a:rPr lang="fr-FR" sz="2000" dirty="0" err="1"/>
              <a:t>radicals</a:t>
            </a:r>
            <a:endParaRPr lang="en-US" sz="2000" dirty="0"/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821AB1E8-A9C2-4BEC-BB1A-2E632B1A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11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2556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Conversion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/>
                </a:solidFill>
              </a:rPr>
              <a:t>Anodisation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Electrosynthesis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Energy conversion and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storage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>
                <a:solidFill>
                  <a:schemeClr val="tx1">
                    <a:lumMod val="75000"/>
                    <a:lumOff val="25000"/>
                  </a:schemeClr>
                </a:solidFill>
              </a:rPr>
              <a:t>Ion transfer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309AC844-E6E6-44D1-9D47-24DA291285B2}"/>
                  </a:ext>
                </a:extLst>
              </p:cNvPr>
              <p:cNvSpPr txBox="1"/>
              <p:nvPr/>
            </p:nvSpPr>
            <p:spPr>
              <a:xfrm>
                <a:off x="228601" y="1295400"/>
                <a:ext cx="8686800" cy="83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Growth of an oxide layer onto a metal electrode by anodic oxidation.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𝑥𝑀</m:t>
                          </m:r>
                        </m:e>
                        <m:sub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𝑠𝑜𝑙𝑖𝑑</m:t>
                          </m:r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𝑦𝐻</m:t>
                          </m:r>
                        </m:e>
                        <m:sub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fr-CH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309AC844-E6E6-44D1-9D47-24DA29128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295400"/>
                <a:ext cx="8686800" cy="830548"/>
              </a:xfrm>
              <a:prstGeom prst="rect">
                <a:avLst/>
              </a:prstGeom>
              <a:blipFill>
                <a:blip r:embed="rId2"/>
                <a:stretch>
                  <a:fillRect l="-1053" t="-6618" r="-2035" b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5B7AE78-50B0-45A3-A108-BD295F84C498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Protective</a:t>
            </a:r>
            <a:r>
              <a:rPr lang="en-US" sz="1800" dirty="0"/>
              <a:t> coatings, </a:t>
            </a:r>
            <a:r>
              <a:rPr lang="en-US" sz="1800" dirty="0" err="1"/>
              <a:t>nanoporous</a:t>
            </a:r>
            <a:r>
              <a:rPr lang="en-US" sz="1800" dirty="0"/>
              <a:t> oxides, decorative, tribology, nanostructures</a:t>
            </a:r>
          </a:p>
          <a:p>
            <a:endParaRPr lang="en-US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17893DB-BC84-4DDA-B0E5-469343CCB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450665"/>
            <a:ext cx="1568485" cy="2011533"/>
          </a:xfrm>
          <a:prstGeom prst="rect">
            <a:avLst/>
          </a:prstGeom>
        </p:spPr>
      </p:pic>
      <p:pic>
        <p:nvPicPr>
          <p:cNvPr id="19" name="Image 19">
            <a:extLst>
              <a:ext uri="{FF2B5EF4-FFF2-40B4-BE49-F238E27FC236}">
                <a16:creationId xmlns:a16="http://schemas.microsoft.com/office/drawing/2014/main" id="{6172ECC5-A095-45FA-8869-8D6441F8D1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16" t="23333" r="33915" b="26297"/>
          <a:stretch/>
        </p:blipFill>
        <p:spPr>
          <a:xfrm>
            <a:off x="1948069" y="3429080"/>
            <a:ext cx="2487762" cy="2033118"/>
          </a:xfrm>
          <a:prstGeom prst="rect">
            <a:avLst/>
          </a:prstGeom>
        </p:spPr>
      </p:pic>
      <p:sp>
        <p:nvSpPr>
          <p:cNvPr id="20" name="ZoneTexte 20">
            <a:extLst>
              <a:ext uri="{FF2B5EF4-FFF2-40B4-BE49-F238E27FC236}">
                <a16:creationId xmlns:a16="http://schemas.microsoft.com/office/drawing/2014/main" id="{4491C24A-0D33-406B-A48F-EA902FA5B8A8}"/>
              </a:ext>
            </a:extLst>
          </p:cNvPr>
          <p:cNvSpPr txBox="1"/>
          <p:nvPr/>
        </p:nvSpPr>
        <p:spPr>
          <a:xfrm>
            <a:off x="442442" y="55596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Highly</a:t>
            </a:r>
            <a:r>
              <a:rPr lang="fr-FR" sz="1400" dirty="0"/>
              <a:t> </a:t>
            </a:r>
            <a:r>
              <a:rPr lang="fr-FR" sz="1400" dirty="0" err="1"/>
              <a:t>ordered</a:t>
            </a:r>
            <a:r>
              <a:rPr lang="fr-FR" sz="1400" dirty="0"/>
              <a:t> nanopore </a:t>
            </a:r>
            <a:r>
              <a:rPr lang="fr-FR" sz="1400" dirty="0" err="1"/>
              <a:t>arrays</a:t>
            </a:r>
            <a:endParaRPr lang="fr-FR" sz="1400" dirty="0"/>
          </a:p>
        </p:txBody>
      </p:sp>
      <p:sp>
        <p:nvSpPr>
          <p:cNvPr id="21" name="ZoneTexte 5">
            <a:extLst>
              <a:ext uri="{FF2B5EF4-FFF2-40B4-BE49-F238E27FC236}">
                <a16:creationId xmlns:a16="http://schemas.microsoft.com/office/drawing/2014/main" id="{80833507-A1E8-422C-9B11-C32EBDE61583}"/>
              </a:ext>
            </a:extLst>
          </p:cNvPr>
          <p:cNvSpPr txBox="1"/>
          <p:nvPr/>
        </p:nvSpPr>
        <p:spPr>
          <a:xfrm>
            <a:off x="1242542" y="3107019"/>
            <a:ext cx="2438400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1600" b="1" dirty="0"/>
              <a:t>Anodisation of </a:t>
            </a:r>
            <a:r>
              <a:rPr lang="fr-CH" sz="1600" b="1" dirty="0" err="1"/>
              <a:t>aluminum</a:t>
            </a:r>
            <a:endParaRPr lang="en-US" sz="1600" b="1" dirty="0"/>
          </a:p>
        </p:txBody>
      </p:sp>
      <p:sp>
        <p:nvSpPr>
          <p:cNvPr id="23" name="ZoneTexte 26">
            <a:extLst>
              <a:ext uri="{FF2B5EF4-FFF2-40B4-BE49-F238E27FC236}">
                <a16:creationId xmlns:a16="http://schemas.microsoft.com/office/drawing/2014/main" id="{FA6A4EF0-5D49-423A-AD06-315E482063B1}"/>
              </a:ext>
            </a:extLst>
          </p:cNvPr>
          <p:cNvSpPr txBox="1"/>
          <p:nvPr/>
        </p:nvSpPr>
        <p:spPr>
          <a:xfrm>
            <a:off x="5733393" y="3107019"/>
            <a:ext cx="2438400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1600" b="1" dirty="0" err="1"/>
              <a:t>Other</a:t>
            </a:r>
            <a:r>
              <a:rPr lang="fr-CH" sz="1600" b="1" dirty="0"/>
              <a:t> </a:t>
            </a:r>
            <a:r>
              <a:rPr lang="fr-CH" sz="1600" b="1" dirty="0" err="1"/>
              <a:t>examples</a:t>
            </a:r>
            <a:endParaRPr lang="en-US" sz="1600" b="1" dirty="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0E13D514-1297-4F85-96AC-FD1277082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3329406"/>
            <a:ext cx="3971587" cy="257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2">
            <a:extLst>
              <a:ext uri="{FF2B5EF4-FFF2-40B4-BE49-F238E27FC236}">
                <a16:creationId xmlns:a16="http://schemas.microsoft.com/office/drawing/2014/main" id="{007968BD-AF00-461C-82A4-C7115456F9E5}"/>
              </a:ext>
            </a:extLst>
          </p:cNvPr>
          <p:cNvSpPr txBox="1"/>
          <p:nvPr/>
        </p:nvSpPr>
        <p:spPr>
          <a:xfrm>
            <a:off x="1890601" y="2650220"/>
            <a:ext cx="5348400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Anodic</a:t>
            </a:r>
            <a:r>
              <a:rPr lang="fr-CH" sz="2400" b="1" dirty="0"/>
              <a:t> </a:t>
            </a:r>
            <a:r>
              <a:rPr lang="fr-CH" sz="2400" b="1" dirty="0" err="1"/>
              <a:t>coatings</a:t>
            </a:r>
            <a:endParaRPr lang="en-US" sz="24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C37926-0177-46C4-85BE-C254A6E2F6B4}"/>
              </a:ext>
            </a:extLst>
          </p:cNvPr>
          <p:cNvSpPr/>
          <p:nvPr/>
        </p:nvSpPr>
        <p:spPr>
          <a:xfrm>
            <a:off x="152400" y="2650220"/>
            <a:ext cx="88392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05D24791-8480-45E9-AC3F-973A4B1EE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12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76696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Conversion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Anodisation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Electrosynthesis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Energy conversion and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storage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Ion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transfer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ZoneTexte 22">
            <a:extLst>
              <a:ext uri="{FF2B5EF4-FFF2-40B4-BE49-F238E27FC236}">
                <a16:creationId xmlns:a16="http://schemas.microsoft.com/office/drawing/2014/main" id="{15E0FB45-1505-4497-8E9A-12158C685CCA}"/>
              </a:ext>
            </a:extLst>
          </p:cNvPr>
          <p:cNvSpPr txBox="1"/>
          <p:nvPr/>
        </p:nvSpPr>
        <p:spPr>
          <a:xfrm>
            <a:off x="1890601" y="2650220"/>
            <a:ext cx="5348400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Electrosynthesis</a:t>
            </a:r>
            <a:r>
              <a:rPr lang="fr-CH" sz="2400" b="1" dirty="0"/>
              <a:t> of </a:t>
            </a:r>
            <a:r>
              <a:rPr lang="fr-CH" sz="2400" b="1" dirty="0" err="1"/>
              <a:t>NaOH</a:t>
            </a:r>
            <a:endParaRPr lang="en-US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41773-767C-4877-A982-08A04D115B29}"/>
              </a:ext>
            </a:extLst>
          </p:cNvPr>
          <p:cNvSpPr/>
          <p:nvPr/>
        </p:nvSpPr>
        <p:spPr>
          <a:xfrm>
            <a:off x="1890601" y="2650220"/>
            <a:ext cx="5362798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35">
            <a:extLst>
              <a:ext uri="{FF2B5EF4-FFF2-40B4-BE49-F238E27FC236}">
                <a16:creationId xmlns:a16="http://schemas.microsoft.com/office/drawing/2014/main" id="{0EEA4299-B9CF-4BF5-A9CC-48D02AF9DB28}"/>
              </a:ext>
            </a:extLst>
          </p:cNvPr>
          <p:cNvSpPr txBox="1"/>
          <p:nvPr/>
        </p:nvSpPr>
        <p:spPr>
          <a:xfrm>
            <a:off x="228601" y="1295400"/>
            <a:ext cx="8686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 transformation where electrodes are used to assist electron transfer reactions.</a:t>
            </a:r>
          </a:p>
          <a:p>
            <a:pPr algn="ctr"/>
            <a:r>
              <a:rPr lang="en-US" sz="2000" dirty="0"/>
              <a:t>Anodic, cathodic, EC &amp; C coupled reactions</a:t>
            </a:r>
          </a:p>
        </p:txBody>
      </p:sp>
      <p:pic>
        <p:nvPicPr>
          <p:cNvPr id="15" name="Picture 2" descr="Caustic Soda (NaOH) - Chemical Formula, Properties, and Uses">
            <a:extLst>
              <a:ext uri="{FF2B5EF4-FFF2-40B4-BE49-F238E27FC236}">
                <a16:creationId xmlns:a16="http://schemas.microsoft.com/office/drawing/2014/main" id="{24709B7D-6816-45BB-B7FD-705DA603B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" b="-1"/>
          <a:stretch/>
        </p:blipFill>
        <p:spPr bwMode="auto">
          <a:xfrm>
            <a:off x="2128325" y="3200400"/>
            <a:ext cx="4887351" cy="27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D4B71C-FDC0-4A34-92CB-6FC6FA76779E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Synthesis of added-value products (acids &amp; bases, energy vectors, organics)</a:t>
            </a:r>
            <a:endParaRPr lang="en-US" sz="1800" dirty="0"/>
          </a:p>
          <a:p>
            <a:endParaRPr lang="en-US" dirty="0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63DE6255-1CB5-4F3A-9C43-2D75ED72C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13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08998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Conversion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Anodisation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Electrosynthesis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Energy conversion and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storage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Ion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transfer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ZoneTexte 22">
            <a:extLst>
              <a:ext uri="{FF2B5EF4-FFF2-40B4-BE49-F238E27FC236}">
                <a16:creationId xmlns:a16="http://schemas.microsoft.com/office/drawing/2014/main" id="{15E0FB45-1505-4497-8E9A-12158C685CCA}"/>
              </a:ext>
            </a:extLst>
          </p:cNvPr>
          <p:cNvSpPr txBox="1"/>
          <p:nvPr/>
        </p:nvSpPr>
        <p:spPr>
          <a:xfrm>
            <a:off x="1890601" y="2650220"/>
            <a:ext cx="5348400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Bioelectrolysis</a:t>
            </a:r>
            <a:r>
              <a:rPr lang="fr-CH" sz="2400" b="1" dirty="0"/>
              <a:t> </a:t>
            </a:r>
            <a:r>
              <a:rPr lang="fr-CH" sz="2400" b="1" dirty="0" err="1"/>
              <a:t>cells</a:t>
            </a:r>
            <a:endParaRPr lang="en-US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41773-767C-4877-A982-08A04D115B29}"/>
              </a:ext>
            </a:extLst>
          </p:cNvPr>
          <p:cNvSpPr/>
          <p:nvPr/>
        </p:nvSpPr>
        <p:spPr>
          <a:xfrm>
            <a:off x="1752600" y="2650220"/>
            <a:ext cx="56388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35">
            <a:extLst>
              <a:ext uri="{FF2B5EF4-FFF2-40B4-BE49-F238E27FC236}">
                <a16:creationId xmlns:a16="http://schemas.microsoft.com/office/drawing/2014/main" id="{0EEA4299-B9CF-4BF5-A9CC-48D02AF9DB28}"/>
              </a:ext>
            </a:extLst>
          </p:cNvPr>
          <p:cNvSpPr txBox="1"/>
          <p:nvPr/>
        </p:nvSpPr>
        <p:spPr>
          <a:xfrm>
            <a:off x="228601" y="1295400"/>
            <a:ext cx="8686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 transformation where electrodes are used to assist electron transfer reactions.</a:t>
            </a:r>
          </a:p>
          <a:p>
            <a:pPr algn="ctr"/>
            <a:r>
              <a:rPr lang="en-US" sz="2000" dirty="0"/>
              <a:t>Anodic, cathodic, EC &amp; C coupled reactions</a:t>
            </a:r>
          </a:p>
        </p:txBody>
      </p:sp>
      <p:pic>
        <p:nvPicPr>
          <p:cNvPr id="16" name="Image 8">
            <a:extLst>
              <a:ext uri="{FF2B5EF4-FFF2-40B4-BE49-F238E27FC236}">
                <a16:creationId xmlns:a16="http://schemas.microsoft.com/office/drawing/2014/main" id="{65E49FCD-C7BA-412D-A7D7-72CFC0FD8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9" y="3112564"/>
            <a:ext cx="5334002" cy="26992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00F1678-2CCC-4CC7-871C-CC0F47FC9831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Synthesis of added-value products (acids &amp; bases, energy vectors, organics)</a:t>
            </a:r>
            <a:endParaRPr lang="en-US" sz="1800" dirty="0"/>
          </a:p>
          <a:p>
            <a:endParaRPr lang="en-US" dirty="0"/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96395CC5-4659-46F0-B6A0-417E4A27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14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42853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Conversion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Anodisation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Electrosynthesis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Energy conversion and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storage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Ion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transfer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ZoneTexte 22">
            <a:extLst>
              <a:ext uri="{FF2B5EF4-FFF2-40B4-BE49-F238E27FC236}">
                <a16:creationId xmlns:a16="http://schemas.microsoft.com/office/drawing/2014/main" id="{15E0FB45-1505-4497-8E9A-12158C685CCA}"/>
              </a:ext>
            </a:extLst>
          </p:cNvPr>
          <p:cNvSpPr txBox="1"/>
          <p:nvPr/>
        </p:nvSpPr>
        <p:spPr>
          <a:xfrm>
            <a:off x="1890601" y="2650220"/>
            <a:ext cx="5348400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Organic</a:t>
            </a:r>
            <a:r>
              <a:rPr lang="fr-CH" sz="2400" b="1" dirty="0"/>
              <a:t> </a:t>
            </a:r>
            <a:r>
              <a:rPr lang="fr-CH" sz="2400" b="1" dirty="0" err="1"/>
              <a:t>electrochemistry</a:t>
            </a:r>
            <a:endParaRPr lang="en-US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41773-767C-4877-A982-08A04D115B29}"/>
              </a:ext>
            </a:extLst>
          </p:cNvPr>
          <p:cNvSpPr/>
          <p:nvPr/>
        </p:nvSpPr>
        <p:spPr>
          <a:xfrm>
            <a:off x="1752600" y="2650220"/>
            <a:ext cx="56388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35">
            <a:extLst>
              <a:ext uri="{FF2B5EF4-FFF2-40B4-BE49-F238E27FC236}">
                <a16:creationId xmlns:a16="http://schemas.microsoft.com/office/drawing/2014/main" id="{0EEA4299-B9CF-4BF5-A9CC-48D02AF9DB28}"/>
              </a:ext>
            </a:extLst>
          </p:cNvPr>
          <p:cNvSpPr txBox="1"/>
          <p:nvPr/>
        </p:nvSpPr>
        <p:spPr>
          <a:xfrm>
            <a:off x="228601" y="1295400"/>
            <a:ext cx="8686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 transformation where electrodes are used to assist electron transfer reactions.</a:t>
            </a:r>
          </a:p>
          <a:p>
            <a:pPr algn="ctr"/>
            <a:r>
              <a:rPr lang="en-US" sz="2000" dirty="0"/>
              <a:t>Anodic, cathodic, EC &amp; C coupled reactions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02885-CE6C-4063-B377-6AA757285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112391"/>
            <a:ext cx="4876800" cy="2780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D7CED3-A205-438F-B65C-E2ECDA43E5E9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Synthesis of added-value products (acids &amp; bases, energy vectors, organics)</a:t>
            </a:r>
            <a:endParaRPr lang="en-US" sz="1800" dirty="0"/>
          </a:p>
          <a:p>
            <a:endParaRPr lang="en-US" dirty="0"/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DADC78C8-1B6B-470E-B330-6E5189AE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15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33957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Conversion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Anodisation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Electrosynthesis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/>
                </a:solidFill>
              </a:rPr>
              <a:t>Energy conversion and </a:t>
            </a:r>
            <a:r>
              <a:rPr lang="fr-CH" sz="2000" dirty="0" err="1">
                <a:solidFill>
                  <a:schemeClr val="tx1"/>
                </a:solidFill>
              </a:rPr>
              <a:t>storage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Ion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transfer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ZoneTexte 22">
            <a:extLst>
              <a:ext uri="{FF2B5EF4-FFF2-40B4-BE49-F238E27FC236}">
                <a16:creationId xmlns:a16="http://schemas.microsoft.com/office/drawing/2014/main" id="{6C3DA93A-D368-4FA2-910E-BBCCA247261C}"/>
              </a:ext>
            </a:extLst>
          </p:cNvPr>
          <p:cNvSpPr txBox="1"/>
          <p:nvPr/>
        </p:nvSpPr>
        <p:spPr>
          <a:xfrm>
            <a:off x="1662002" y="2650220"/>
            <a:ext cx="5805598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Photoelectrochemical</a:t>
            </a:r>
            <a:r>
              <a:rPr lang="fr-CH" sz="2400" b="1" dirty="0"/>
              <a:t> redox flow </a:t>
            </a:r>
            <a:r>
              <a:rPr lang="fr-CH" sz="2400" b="1" dirty="0" err="1"/>
              <a:t>battery</a:t>
            </a:r>
            <a:endParaRPr lang="en-US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30DA41-AD52-4542-84DD-67085107323D}"/>
              </a:ext>
            </a:extLst>
          </p:cNvPr>
          <p:cNvSpPr/>
          <p:nvPr/>
        </p:nvSpPr>
        <p:spPr>
          <a:xfrm>
            <a:off x="1752600" y="2650220"/>
            <a:ext cx="56388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35">
            <a:extLst>
              <a:ext uri="{FF2B5EF4-FFF2-40B4-BE49-F238E27FC236}">
                <a16:creationId xmlns:a16="http://schemas.microsoft.com/office/drawing/2014/main" id="{24CF1C0D-73A1-4C27-8236-29B92404C60B}"/>
              </a:ext>
            </a:extLst>
          </p:cNvPr>
          <p:cNvSpPr txBox="1"/>
          <p:nvPr/>
        </p:nvSpPr>
        <p:spPr>
          <a:xfrm>
            <a:off x="1752602" y="1295400"/>
            <a:ext cx="56387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Conversion of chemical potential into electrical energy and vice versa.</a:t>
            </a:r>
          </a:p>
          <a:p>
            <a:pPr algn="ctr"/>
            <a:r>
              <a:rPr lang="en-US" sz="2000" dirty="0"/>
              <a:t>Anodic + cathodic, photons, phonons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FC2003-A63B-4CAB-9B77-44BC253E2E63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Batteries, fuel cells, redox flow, light and heat harvesting, synthetic fuels</a:t>
            </a:r>
            <a:endParaRPr lang="en-US" sz="1800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443AA4-DA4B-4D77-97BE-EC5FFA9283B1}"/>
              </a:ext>
            </a:extLst>
          </p:cNvPr>
          <p:cNvSpPr/>
          <p:nvPr/>
        </p:nvSpPr>
        <p:spPr>
          <a:xfrm>
            <a:off x="2590800" y="3048000"/>
            <a:ext cx="457200" cy="231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5D49BA-41E5-425F-BB2F-8BA213875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52" y="3048000"/>
            <a:ext cx="3871296" cy="2810500"/>
          </a:xfrm>
          <a:prstGeom prst="rect">
            <a:avLst/>
          </a:prstGeom>
        </p:spPr>
      </p:pic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048D2903-EADA-4268-9643-B64FB688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16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91192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Conversion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Anodisation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Electrosynthesis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/>
                </a:solidFill>
              </a:rPr>
              <a:t>Energy conversion and </a:t>
            </a:r>
            <a:r>
              <a:rPr lang="fr-CH" sz="2000" dirty="0" err="1">
                <a:solidFill>
                  <a:schemeClr val="tx1"/>
                </a:solidFill>
              </a:rPr>
              <a:t>storage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Ion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transfer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ZoneTexte 22">
            <a:extLst>
              <a:ext uri="{FF2B5EF4-FFF2-40B4-BE49-F238E27FC236}">
                <a16:creationId xmlns:a16="http://schemas.microsoft.com/office/drawing/2014/main" id="{6C3DA93A-D368-4FA2-910E-BBCCA247261C}"/>
              </a:ext>
            </a:extLst>
          </p:cNvPr>
          <p:cNvSpPr txBox="1"/>
          <p:nvPr/>
        </p:nvSpPr>
        <p:spPr>
          <a:xfrm>
            <a:off x="1662002" y="2650220"/>
            <a:ext cx="5805598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Thermoelectrochemical</a:t>
            </a:r>
            <a:r>
              <a:rPr lang="fr-CH" sz="2400" b="1" dirty="0"/>
              <a:t> </a:t>
            </a:r>
            <a:r>
              <a:rPr lang="fr-CH" sz="2400" b="1" dirty="0" err="1"/>
              <a:t>cells</a:t>
            </a:r>
            <a:endParaRPr lang="en-US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30DA41-AD52-4542-84DD-67085107323D}"/>
              </a:ext>
            </a:extLst>
          </p:cNvPr>
          <p:cNvSpPr/>
          <p:nvPr/>
        </p:nvSpPr>
        <p:spPr>
          <a:xfrm>
            <a:off x="1066800" y="2650220"/>
            <a:ext cx="70104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35">
            <a:extLst>
              <a:ext uri="{FF2B5EF4-FFF2-40B4-BE49-F238E27FC236}">
                <a16:creationId xmlns:a16="http://schemas.microsoft.com/office/drawing/2014/main" id="{24CF1C0D-73A1-4C27-8236-29B92404C60B}"/>
              </a:ext>
            </a:extLst>
          </p:cNvPr>
          <p:cNvSpPr txBox="1"/>
          <p:nvPr/>
        </p:nvSpPr>
        <p:spPr>
          <a:xfrm>
            <a:off x="1752602" y="1295400"/>
            <a:ext cx="56387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Conversion of chemical potential into electrical energy and vice versa.</a:t>
            </a:r>
          </a:p>
          <a:p>
            <a:pPr algn="ctr"/>
            <a:r>
              <a:rPr lang="en-US" sz="2000" dirty="0"/>
              <a:t>Anodic + cathodic, photons, phonons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FC2003-A63B-4CAB-9B77-44BC253E2E63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Batteries, fuel cells, redox flow, light and heat harvesting, synthetic fuels</a:t>
            </a:r>
            <a:endParaRPr lang="en-US" sz="1800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443AA4-DA4B-4D77-97BE-EC5FFA9283B1}"/>
              </a:ext>
            </a:extLst>
          </p:cNvPr>
          <p:cNvSpPr/>
          <p:nvPr/>
        </p:nvSpPr>
        <p:spPr>
          <a:xfrm>
            <a:off x="2590800" y="3048000"/>
            <a:ext cx="457200" cy="231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1D531-A3A9-43BD-B6AB-0098040F2A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951" b="65213"/>
          <a:stretch/>
        </p:blipFill>
        <p:spPr>
          <a:xfrm>
            <a:off x="1211277" y="3191202"/>
            <a:ext cx="6721447" cy="2531712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1664EFB-DF25-4D2E-AF90-04922D181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17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88378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Conversion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Anodisation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Electrosynthesis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Energy conversion and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storage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/>
                </a:solidFill>
              </a:rPr>
              <a:t>Ion </a:t>
            </a:r>
            <a:r>
              <a:rPr lang="fr-CH" sz="2000" dirty="0" err="1">
                <a:solidFill>
                  <a:schemeClr val="tx1"/>
                </a:solidFill>
              </a:rPr>
              <a:t>transfer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ZoneTexte 35">
            <a:extLst>
              <a:ext uri="{FF2B5EF4-FFF2-40B4-BE49-F238E27FC236}">
                <a16:creationId xmlns:a16="http://schemas.microsoft.com/office/drawing/2014/main" id="{11CAA0CB-50DF-4D14-A178-6FB9A8375FF0}"/>
              </a:ext>
            </a:extLst>
          </p:cNvPr>
          <p:cNvSpPr txBox="1"/>
          <p:nvPr/>
        </p:nvSpPr>
        <p:spPr>
          <a:xfrm>
            <a:off x="1752602" y="1295400"/>
            <a:ext cx="5638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Intercalation and extraction of ions.</a:t>
            </a:r>
          </a:p>
          <a:p>
            <a:pPr algn="ctr"/>
            <a:r>
              <a:rPr lang="en-US" sz="2000" dirty="0"/>
              <a:t>Separation membrane </a:t>
            </a:r>
          </a:p>
        </p:txBody>
      </p:sp>
      <p:sp>
        <p:nvSpPr>
          <p:cNvPr id="15" name="ZoneTexte 22">
            <a:extLst>
              <a:ext uri="{FF2B5EF4-FFF2-40B4-BE49-F238E27FC236}">
                <a16:creationId xmlns:a16="http://schemas.microsoft.com/office/drawing/2014/main" id="{3FB769D9-DABB-4E1C-A136-1A9AE20CA42A}"/>
              </a:ext>
            </a:extLst>
          </p:cNvPr>
          <p:cNvSpPr txBox="1"/>
          <p:nvPr/>
        </p:nvSpPr>
        <p:spPr>
          <a:xfrm>
            <a:off x="1662002" y="2650220"/>
            <a:ext cx="5805598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Electrochemical</a:t>
            </a:r>
            <a:r>
              <a:rPr lang="fr-CH" sz="2400" b="1" dirty="0"/>
              <a:t> </a:t>
            </a:r>
            <a:r>
              <a:rPr lang="fr-CH" sz="2400" b="1" dirty="0" err="1"/>
              <a:t>transfer</a:t>
            </a:r>
            <a:r>
              <a:rPr lang="fr-CH" sz="2400" b="1" dirty="0"/>
              <a:t> </a:t>
            </a:r>
            <a:r>
              <a:rPr lang="fr-CH" sz="2400" b="1" dirty="0" err="1"/>
              <a:t>junction</a:t>
            </a:r>
            <a:endParaRPr lang="en-US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844F42-873B-4293-9329-ACCD6FE1568B}"/>
              </a:ext>
            </a:extLst>
          </p:cNvPr>
          <p:cNvSpPr/>
          <p:nvPr/>
        </p:nvSpPr>
        <p:spPr>
          <a:xfrm>
            <a:off x="533400" y="2650220"/>
            <a:ext cx="80772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03F6D5-719F-4E44-B9C5-CADE0D2DE5F8}"/>
              </a:ext>
            </a:extLst>
          </p:cNvPr>
          <p:cNvGrpSpPr/>
          <p:nvPr/>
        </p:nvGrpSpPr>
        <p:grpSpPr>
          <a:xfrm>
            <a:off x="800708" y="3157312"/>
            <a:ext cx="7542584" cy="2629277"/>
            <a:chOff x="1662002" y="3157312"/>
            <a:chExt cx="7542584" cy="26292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B1B685E-6135-4F33-93C0-DC16934E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51"/>
            <a:stretch/>
          </p:blipFill>
          <p:spPr>
            <a:xfrm>
              <a:off x="1662002" y="3157312"/>
              <a:ext cx="3124200" cy="262927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AD64C7-9D71-4BC1-B23E-4629039B0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0" t="83627" r="15782" b="-2142"/>
            <a:stretch/>
          </p:blipFill>
          <p:spPr>
            <a:xfrm>
              <a:off x="4957135" y="4139093"/>
              <a:ext cx="4247451" cy="111870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6F7E451-4BF5-4385-9A5B-44B2A4168CE9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deionization, ion separation, waste treatment and recycling</a:t>
            </a:r>
            <a:endParaRPr lang="en-US" sz="1800" dirty="0"/>
          </a:p>
          <a:p>
            <a:endParaRPr lang="en-US" dirty="0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230CDDE8-6FFA-4D15-90DB-FFCEFBEF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18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36795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Additive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Electrolytic</a:t>
            </a:r>
            <a:r>
              <a:rPr lang="fr-CH" sz="2000" dirty="0">
                <a:solidFill>
                  <a:schemeClr val="tx1"/>
                </a:solidFill>
              </a:rPr>
              <a:t> </a:t>
            </a:r>
            <a:r>
              <a:rPr lang="fr-CH" sz="2000" dirty="0" err="1">
                <a:solidFill>
                  <a:schemeClr val="tx1"/>
                </a:solidFill>
              </a:rPr>
              <a:t>deposition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Electroless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precipitation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Electrophoretic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4AB4C760-1E26-48EE-8690-50F805EBA795}"/>
                  </a:ext>
                </a:extLst>
              </p:cNvPr>
              <p:cNvSpPr txBox="1"/>
              <p:nvPr/>
            </p:nvSpPr>
            <p:spPr>
              <a:xfrm>
                <a:off x="228601" y="1295400"/>
                <a:ext cx="8686800" cy="1372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Faradaic current converts solvated ions (e- acceptor) into a solid deposit onto an electrode surface (e- donor).</a:t>
                </a:r>
              </a:p>
              <a:p>
                <a:pPr algn="ctr"/>
                <a:r>
                  <a:rPr lang="fr-CH" sz="1600" dirty="0"/>
                  <a:t>Typically </a:t>
                </a:r>
                <a:r>
                  <a:rPr lang="fr-CH" sz="1600" dirty="0" err="1"/>
                  <a:t>cathodic</a:t>
                </a:r>
                <a:r>
                  <a:rPr lang="fr-CH" sz="1600" dirty="0"/>
                  <a:t> / </a:t>
                </a:r>
                <a:r>
                  <a:rPr lang="fr-CH" sz="1600" dirty="0" err="1"/>
                  <a:t>reduction</a:t>
                </a:r>
                <a:r>
                  <a:rPr lang="fr-CH" sz="1600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𝑠𝑜𝑙𝑣𝑎𝑡𝑒𝑑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CH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fr-CH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𝑠𝑜𝑙𝑖𝑑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sz="1600" dirty="0"/>
              </a:p>
              <a:p>
                <a:pPr algn="ctr"/>
                <a:r>
                  <a:rPr lang="en-US" sz="1600" dirty="0"/>
                  <a:t>Rarely anodic / oxidation (</a:t>
                </a:r>
                <a:r>
                  <a:rPr lang="en-US" sz="1600" i="1" dirty="0"/>
                  <a:t>e.g.</a:t>
                </a:r>
                <a:r>
                  <a:rPr lang="en-US" sz="1600" dirty="0"/>
                  <a:t>, selenium, tellurium, polyaniline, </a:t>
                </a:r>
                <a:r>
                  <a:rPr lang="en-US" sz="1600" dirty="0" err="1"/>
                  <a:t>polypyrrole</a:t>
                </a:r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4AB4C760-1E26-48EE-8690-50F805EBA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295400"/>
                <a:ext cx="8686800" cy="1372363"/>
              </a:xfrm>
              <a:prstGeom prst="rect">
                <a:avLst/>
              </a:prstGeom>
              <a:blipFill>
                <a:blip r:embed="rId2"/>
                <a:stretch>
                  <a:fillRect t="-4000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22">
            <a:extLst>
              <a:ext uri="{FF2B5EF4-FFF2-40B4-BE49-F238E27FC236}">
                <a16:creationId xmlns:a16="http://schemas.microsoft.com/office/drawing/2014/main" id="{348ED8CF-9357-4D3A-915C-448BD33EF5BB}"/>
              </a:ext>
            </a:extLst>
          </p:cNvPr>
          <p:cNvSpPr txBox="1"/>
          <p:nvPr/>
        </p:nvSpPr>
        <p:spPr>
          <a:xfrm>
            <a:off x="1662002" y="2650220"/>
            <a:ext cx="5805598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Cathodic</a:t>
            </a:r>
            <a:r>
              <a:rPr lang="fr-CH" sz="2400" b="1" dirty="0"/>
              <a:t> </a:t>
            </a:r>
            <a:r>
              <a:rPr lang="fr-CH" sz="2400" b="1" dirty="0" err="1"/>
              <a:t>deposition</a:t>
            </a:r>
            <a:r>
              <a:rPr lang="fr-CH" sz="2400" b="1" dirty="0"/>
              <a:t> of </a:t>
            </a:r>
            <a:r>
              <a:rPr lang="fr-CH" sz="2400" b="1" dirty="0" err="1"/>
              <a:t>copper</a:t>
            </a:r>
            <a:r>
              <a:rPr lang="fr-CH" sz="2400" b="1" dirty="0"/>
              <a:t> </a:t>
            </a:r>
            <a:endParaRPr lang="en-US" sz="24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522290-6C65-40BA-99BF-9242C8F79A25}"/>
              </a:ext>
            </a:extLst>
          </p:cNvPr>
          <p:cNvSpPr/>
          <p:nvPr/>
        </p:nvSpPr>
        <p:spPr>
          <a:xfrm>
            <a:off x="1447800" y="2650220"/>
            <a:ext cx="62484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8E6C96-9926-48CA-A2EB-A56E04581160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functional coatings (metals</a:t>
            </a:r>
            <a:endParaRPr lang="en-US" sz="1800" dirty="0"/>
          </a:p>
          <a:p>
            <a:endParaRPr lang="en-US" dirty="0"/>
          </a:p>
        </p:txBody>
      </p:sp>
      <p:grpSp>
        <p:nvGrpSpPr>
          <p:cNvPr id="22" name="Groupe 1024">
            <a:extLst>
              <a:ext uri="{FF2B5EF4-FFF2-40B4-BE49-F238E27FC236}">
                <a16:creationId xmlns:a16="http://schemas.microsoft.com/office/drawing/2014/main" id="{F6BCD00C-4815-4975-B8A2-1C4727929242}"/>
              </a:ext>
            </a:extLst>
          </p:cNvPr>
          <p:cNvGrpSpPr/>
          <p:nvPr/>
        </p:nvGrpSpPr>
        <p:grpSpPr>
          <a:xfrm>
            <a:off x="1479331" y="3047117"/>
            <a:ext cx="3397469" cy="2667883"/>
            <a:chOff x="73520" y="4193145"/>
            <a:chExt cx="2657775" cy="2146089"/>
          </a:xfrm>
        </p:grpSpPr>
        <p:sp>
          <p:nvSpPr>
            <p:cNvPr id="23" name="Rectangle : avec coins arrondis en haut 26">
              <a:extLst>
                <a:ext uri="{FF2B5EF4-FFF2-40B4-BE49-F238E27FC236}">
                  <a16:creationId xmlns:a16="http://schemas.microsoft.com/office/drawing/2014/main" id="{81BB57F5-03BE-4A17-9A95-E8E54B65EDBB}"/>
                </a:ext>
              </a:extLst>
            </p:cNvPr>
            <p:cNvSpPr/>
            <p:nvPr/>
          </p:nvSpPr>
          <p:spPr>
            <a:xfrm flipV="1">
              <a:off x="609601" y="4953000"/>
              <a:ext cx="1447800" cy="1386234"/>
            </a:xfrm>
            <a:prstGeom prst="round2Same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A8826B-9F11-43A0-9596-9B48C76B5612}"/>
                </a:ext>
              </a:extLst>
            </p:cNvPr>
            <p:cNvSpPr/>
            <p:nvPr/>
          </p:nvSpPr>
          <p:spPr>
            <a:xfrm>
              <a:off x="817140" y="4648200"/>
              <a:ext cx="152400" cy="1295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53895B-E453-4394-84BB-DD3B5A92175E}"/>
                </a:ext>
              </a:extLst>
            </p:cNvPr>
            <p:cNvSpPr/>
            <p:nvPr/>
          </p:nvSpPr>
          <p:spPr>
            <a:xfrm>
              <a:off x="780380" y="4953000"/>
              <a:ext cx="228600" cy="990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6EE4E3A-2F0C-4D88-A39C-EF8612891EE6}"/>
                </a:ext>
              </a:extLst>
            </p:cNvPr>
            <p:cNvSpPr/>
            <p:nvPr/>
          </p:nvSpPr>
          <p:spPr>
            <a:xfrm>
              <a:off x="1790737" y="4953000"/>
              <a:ext cx="152327" cy="990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F5FF625-C940-466D-8D6B-D0BD217CE7C7}"/>
                </a:ext>
              </a:extLst>
            </p:cNvPr>
            <p:cNvSpPr/>
            <p:nvPr/>
          </p:nvSpPr>
          <p:spPr>
            <a:xfrm>
              <a:off x="1752600" y="4648200"/>
              <a:ext cx="2286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ZoneTexte 32">
              <a:extLst>
                <a:ext uri="{FF2B5EF4-FFF2-40B4-BE49-F238E27FC236}">
                  <a16:creationId xmlns:a16="http://schemas.microsoft.com/office/drawing/2014/main" id="{C5E19335-E553-4E7C-AEC1-5B816B2B9C79}"/>
                </a:ext>
              </a:extLst>
            </p:cNvPr>
            <p:cNvSpPr txBox="1"/>
            <p:nvPr/>
          </p:nvSpPr>
          <p:spPr>
            <a:xfrm>
              <a:off x="1734548" y="5449137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Cu</a:t>
              </a:r>
              <a:endParaRPr lang="en-US" sz="1100" dirty="0"/>
            </a:p>
          </p:txBody>
        </p:sp>
        <p:sp>
          <p:nvSpPr>
            <p:cNvPr id="29" name="Flèche : courbe vers la gauche 34">
              <a:extLst>
                <a:ext uri="{FF2B5EF4-FFF2-40B4-BE49-F238E27FC236}">
                  <a16:creationId xmlns:a16="http://schemas.microsoft.com/office/drawing/2014/main" id="{2B2E974E-2B81-4578-91CA-ECE693F62003}"/>
                </a:ext>
              </a:extLst>
            </p:cNvPr>
            <p:cNvSpPr/>
            <p:nvPr/>
          </p:nvSpPr>
          <p:spPr>
            <a:xfrm>
              <a:off x="1687217" y="5642407"/>
              <a:ext cx="141583" cy="293634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ZoneTexte 47">
              <a:extLst>
                <a:ext uri="{FF2B5EF4-FFF2-40B4-BE49-F238E27FC236}">
                  <a16:creationId xmlns:a16="http://schemas.microsoft.com/office/drawing/2014/main" id="{DC766C17-FB58-4CD6-AD98-A53370BAF3E7}"/>
                </a:ext>
              </a:extLst>
            </p:cNvPr>
            <p:cNvSpPr txBox="1"/>
            <p:nvPr/>
          </p:nvSpPr>
          <p:spPr>
            <a:xfrm>
              <a:off x="1359694" y="5910590"/>
              <a:ext cx="8501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Cu</a:t>
              </a:r>
              <a:r>
                <a:rPr lang="fr-FR" sz="1100" baseline="30000" dirty="0"/>
                <a:t>2+</a:t>
              </a:r>
              <a:r>
                <a:rPr lang="fr-FR" sz="1100" dirty="0"/>
                <a:t>+2e</a:t>
              </a:r>
              <a:r>
                <a:rPr lang="fr-FR" sz="1100" baseline="30000" dirty="0"/>
                <a:t>-</a:t>
              </a:r>
              <a:endParaRPr lang="en-US" sz="1100" dirty="0"/>
            </a:p>
          </p:txBody>
        </p:sp>
        <p:sp>
          <p:nvSpPr>
            <p:cNvPr id="31" name="ZoneTexte 48">
              <a:extLst>
                <a:ext uri="{FF2B5EF4-FFF2-40B4-BE49-F238E27FC236}">
                  <a16:creationId xmlns:a16="http://schemas.microsoft.com/office/drawing/2014/main" id="{65E8CBD3-36C2-4D6A-B14B-59CB4AD03FF4}"/>
                </a:ext>
              </a:extLst>
            </p:cNvPr>
            <p:cNvSpPr txBox="1"/>
            <p:nvPr/>
          </p:nvSpPr>
          <p:spPr>
            <a:xfrm>
              <a:off x="779400" y="5475421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Cu</a:t>
              </a:r>
              <a:endParaRPr lang="en-US" sz="1100" dirty="0"/>
            </a:p>
          </p:txBody>
        </p:sp>
        <p:sp>
          <p:nvSpPr>
            <p:cNvPr id="32" name="Flèche : courbe vers la gauche 49">
              <a:extLst>
                <a:ext uri="{FF2B5EF4-FFF2-40B4-BE49-F238E27FC236}">
                  <a16:creationId xmlns:a16="http://schemas.microsoft.com/office/drawing/2014/main" id="{1DC44BC3-4E1F-4C9D-8F50-82E1556D4C44}"/>
                </a:ext>
              </a:extLst>
            </p:cNvPr>
            <p:cNvSpPr/>
            <p:nvPr/>
          </p:nvSpPr>
          <p:spPr>
            <a:xfrm flipH="1" flipV="1">
              <a:off x="995362" y="5649093"/>
              <a:ext cx="141583" cy="293634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ZoneTexte 50">
              <a:extLst>
                <a:ext uri="{FF2B5EF4-FFF2-40B4-BE49-F238E27FC236}">
                  <a16:creationId xmlns:a16="http://schemas.microsoft.com/office/drawing/2014/main" id="{740F81EC-9D6E-451E-9214-D689B6482F3D}"/>
                </a:ext>
              </a:extLst>
            </p:cNvPr>
            <p:cNvSpPr txBox="1"/>
            <p:nvPr/>
          </p:nvSpPr>
          <p:spPr>
            <a:xfrm>
              <a:off x="685800" y="5917276"/>
              <a:ext cx="8501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Cu</a:t>
              </a:r>
              <a:r>
                <a:rPr lang="fr-FR" sz="1100" baseline="30000" dirty="0"/>
                <a:t>2+</a:t>
              </a:r>
              <a:r>
                <a:rPr lang="fr-FR" sz="1100" dirty="0"/>
                <a:t>+2e</a:t>
              </a:r>
              <a:r>
                <a:rPr lang="fr-FR" sz="1100" baseline="30000" dirty="0"/>
                <a:t>-</a:t>
              </a:r>
              <a:endParaRPr lang="en-US" sz="1100" dirty="0"/>
            </a:p>
          </p:txBody>
        </p:sp>
        <p:cxnSp>
          <p:nvCxnSpPr>
            <p:cNvPr id="34" name="Connecteur droit 52">
              <a:extLst>
                <a:ext uri="{FF2B5EF4-FFF2-40B4-BE49-F238E27FC236}">
                  <a16:creationId xmlns:a16="http://schemas.microsoft.com/office/drawing/2014/main" id="{72B6CC85-D3DA-448C-AFDE-309EF6ECAACE}"/>
                </a:ext>
              </a:extLst>
            </p:cNvPr>
            <p:cNvCxnSpPr>
              <a:cxnSpLocks/>
            </p:cNvCxnSpPr>
            <p:nvPr/>
          </p:nvCxnSpPr>
          <p:spPr>
            <a:xfrm>
              <a:off x="1326353" y="4412457"/>
              <a:ext cx="0" cy="76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55">
              <a:extLst>
                <a:ext uri="{FF2B5EF4-FFF2-40B4-BE49-F238E27FC236}">
                  <a16:creationId xmlns:a16="http://schemas.microsoft.com/office/drawing/2014/main" id="{C4A9A761-2D76-4214-841C-728DED59BBA4}"/>
                </a:ext>
              </a:extLst>
            </p:cNvPr>
            <p:cNvCxnSpPr>
              <a:cxnSpLocks/>
            </p:cNvCxnSpPr>
            <p:nvPr/>
          </p:nvCxnSpPr>
          <p:spPr>
            <a:xfrm>
              <a:off x="1402553" y="4360557"/>
              <a:ext cx="0" cy="18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 : en angle 56">
              <a:extLst>
                <a:ext uri="{FF2B5EF4-FFF2-40B4-BE49-F238E27FC236}">
                  <a16:creationId xmlns:a16="http://schemas.microsoft.com/office/drawing/2014/main" id="{DB18B6B5-DFD8-4272-AB51-F1920F10BE07}"/>
                </a:ext>
              </a:extLst>
            </p:cNvPr>
            <p:cNvCxnSpPr>
              <a:stCxn id="24" idx="0"/>
            </p:cNvCxnSpPr>
            <p:nvPr/>
          </p:nvCxnSpPr>
          <p:spPr>
            <a:xfrm rot="5400000" flipH="1" flipV="1">
              <a:off x="1011025" y="4332873"/>
              <a:ext cx="197643" cy="433013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 : en angle 58">
              <a:extLst>
                <a:ext uri="{FF2B5EF4-FFF2-40B4-BE49-F238E27FC236}">
                  <a16:creationId xmlns:a16="http://schemas.microsoft.com/office/drawing/2014/main" id="{333CF554-C4F2-4FD9-8479-844A423C8AEE}"/>
                </a:ext>
              </a:extLst>
            </p:cNvPr>
            <p:cNvCxnSpPr>
              <a:stCxn id="27" idx="0"/>
            </p:cNvCxnSpPr>
            <p:nvPr/>
          </p:nvCxnSpPr>
          <p:spPr>
            <a:xfrm rot="16200000" flipV="1">
              <a:off x="1531025" y="4312324"/>
              <a:ext cx="197643" cy="474109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59">
              <a:extLst>
                <a:ext uri="{FF2B5EF4-FFF2-40B4-BE49-F238E27FC236}">
                  <a16:creationId xmlns:a16="http://schemas.microsoft.com/office/drawing/2014/main" id="{E93F1386-5ADA-48F7-ADDA-824C3CDE960F}"/>
                </a:ext>
              </a:extLst>
            </p:cNvPr>
            <p:cNvSpPr txBox="1"/>
            <p:nvPr/>
          </p:nvSpPr>
          <p:spPr>
            <a:xfrm>
              <a:off x="73520" y="4488657"/>
              <a:ext cx="7696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WE</a:t>
              </a:r>
            </a:p>
            <a:p>
              <a:pPr algn="r"/>
              <a:r>
                <a:rPr lang="fr-FR" sz="1200" dirty="0"/>
                <a:t>Cathode</a:t>
              </a:r>
              <a:endParaRPr lang="en-US" sz="1200" dirty="0"/>
            </a:p>
          </p:txBody>
        </p:sp>
        <p:sp>
          <p:nvSpPr>
            <p:cNvPr id="39" name="ZoneTexte 61">
              <a:extLst>
                <a:ext uri="{FF2B5EF4-FFF2-40B4-BE49-F238E27FC236}">
                  <a16:creationId xmlns:a16="http://schemas.microsoft.com/office/drawing/2014/main" id="{9744719F-674A-483E-82C1-A14C93A982E9}"/>
                </a:ext>
              </a:extLst>
            </p:cNvPr>
            <p:cNvSpPr txBox="1"/>
            <p:nvPr/>
          </p:nvSpPr>
          <p:spPr>
            <a:xfrm>
              <a:off x="1961668" y="4496097"/>
              <a:ext cx="7696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CE</a:t>
              </a:r>
            </a:p>
            <a:p>
              <a:r>
                <a:rPr lang="fr-FR" sz="1200" dirty="0"/>
                <a:t>Anode</a:t>
              </a:r>
              <a:endParaRPr lang="en-US" sz="1200" dirty="0"/>
            </a:p>
          </p:txBody>
        </p:sp>
        <p:cxnSp>
          <p:nvCxnSpPr>
            <p:cNvPr id="40" name="Connecteur droit avec flèche 62">
              <a:extLst>
                <a:ext uri="{FF2B5EF4-FFF2-40B4-BE49-F238E27FC236}">
                  <a16:creationId xmlns:a16="http://schemas.microsoft.com/office/drawing/2014/main" id="{1995580A-5BFF-4A2F-AF4B-79F0B3067EE0}"/>
                </a:ext>
              </a:extLst>
            </p:cNvPr>
            <p:cNvCxnSpPr/>
            <p:nvPr/>
          </p:nvCxnSpPr>
          <p:spPr>
            <a:xfrm flipH="1">
              <a:off x="1535906" y="4450557"/>
              <a:ext cx="21669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65">
              <a:extLst>
                <a:ext uri="{FF2B5EF4-FFF2-40B4-BE49-F238E27FC236}">
                  <a16:creationId xmlns:a16="http://schemas.microsoft.com/office/drawing/2014/main" id="{304A9B40-6D24-4337-A5E4-430C78EE6504}"/>
                </a:ext>
              </a:extLst>
            </p:cNvPr>
            <p:cNvSpPr txBox="1"/>
            <p:nvPr/>
          </p:nvSpPr>
          <p:spPr>
            <a:xfrm>
              <a:off x="1471612" y="4193145"/>
              <a:ext cx="381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dirty="0"/>
                <a:t>e</a:t>
              </a:r>
              <a:r>
                <a:rPr lang="fr-FR" sz="1100" baseline="30000" dirty="0"/>
                <a:t>-</a:t>
              </a:r>
              <a:endParaRPr lang="en-US" sz="1100" dirty="0"/>
            </a:p>
          </p:txBody>
        </p:sp>
      </p:grpSp>
      <p:sp>
        <p:nvSpPr>
          <p:cNvPr id="43" name="ZoneTexte 1028">
            <a:extLst>
              <a:ext uri="{FF2B5EF4-FFF2-40B4-BE49-F238E27FC236}">
                <a16:creationId xmlns:a16="http://schemas.microsoft.com/office/drawing/2014/main" id="{0FDCA573-78D3-493D-99E3-F63F44411C11}"/>
              </a:ext>
            </a:extLst>
          </p:cNvPr>
          <p:cNvSpPr txBox="1"/>
          <p:nvPr/>
        </p:nvSpPr>
        <p:spPr>
          <a:xfrm>
            <a:off x="4510228" y="3124200"/>
            <a:ext cx="3033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All </a:t>
            </a:r>
            <a:r>
              <a:rPr lang="fr-FR" dirty="0" err="1">
                <a:solidFill>
                  <a:srgbClr val="0070C0"/>
                </a:solidFill>
              </a:rPr>
              <a:t>features</a:t>
            </a:r>
            <a:r>
              <a:rPr lang="fr-FR" dirty="0">
                <a:solidFill>
                  <a:srgbClr val="0070C0"/>
                </a:solidFill>
              </a:rPr>
              <a:t> must </a:t>
            </a:r>
            <a:r>
              <a:rPr lang="fr-FR" dirty="0" err="1">
                <a:solidFill>
                  <a:srgbClr val="0070C0"/>
                </a:solidFill>
              </a:rPr>
              <a:t>be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electrically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connected</a:t>
            </a:r>
            <a:endParaRPr lang="fr-FR" dirty="0">
              <a:solidFill>
                <a:srgbClr val="0070C0"/>
              </a:solidFill>
            </a:endParaRPr>
          </a:p>
          <a:p>
            <a:pPr algn="ctr"/>
            <a:endParaRPr lang="fr-FR" dirty="0">
              <a:solidFill>
                <a:srgbClr val="0070C0"/>
              </a:solidFill>
            </a:endParaRPr>
          </a:p>
          <a:p>
            <a:pPr algn="ctr"/>
            <a:r>
              <a:rPr lang="fr-FR" dirty="0" err="1">
                <a:solidFill>
                  <a:srgbClr val="0070C0"/>
                </a:solidFill>
              </a:rPr>
              <a:t>Electrodeposit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properties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controlled</a:t>
            </a:r>
            <a:r>
              <a:rPr lang="fr-FR" dirty="0">
                <a:solidFill>
                  <a:srgbClr val="0070C0"/>
                </a:solidFill>
              </a:rPr>
              <a:t> by the </a:t>
            </a:r>
            <a:r>
              <a:rPr lang="fr-FR" dirty="0" err="1">
                <a:solidFill>
                  <a:srgbClr val="0070C0"/>
                </a:solidFill>
              </a:rPr>
              <a:t>electrolyte</a:t>
            </a:r>
            <a:r>
              <a:rPr lang="fr-FR" dirty="0">
                <a:solidFill>
                  <a:srgbClr val="0070C0"/>
                </a:solidFill>
              </a:rPr>
              <a:t> and </a:t>
            </a:r>
            <a:r>
              <a:rPr lang="fr-FR" dirty="0" err="1">
                <a:solidFill>
                  <a:srgbClr val="0070C0"/>
                </a:solidFill>
              </a:rPr>
              <a:t>electrode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potential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785A4E97-37E3-497D-B578-3CA787312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19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29816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8569AF8-EFB6-4741-B5EA-DE5959733D74}"/>
                  </a:ext>
                </a:extLst>
              </p:cNvPr>
              <p:cNvSpPr txBox="1"/>
              <p:nvPr/>
            </p:nvSpPr>
            <p:spPr>
              <a:xfrm>
                <a:off x="381000" y="207989"/>
                <a:ext cx="8382000" cy="6224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2800" b="1" dirty="0"/>
                  <a:t>Brief </a:t>
                </a:r>
                <a:r>
                  <a:rPr lang="fr-CH" sz="2800" b="1" dirty="0" err="1"/>
                  <a:t>history</a:t>
                </a:r>
                <a:r>
                  <a:rPr lang="fr-CH" sz="2800" b="1" dirty="0"/>
                  <a:t> of </a:t>
                </a:r>
                <a:r>
                  <a:rPr lang="fr-CH" sz="2800" b="1" dirty="0" err="1"/>
                  <a:t>electrochemical</a:t>
                </a:r>
                <a:r>
                  <a:rPr lang="fr-CH" sz="2800" b="1" dirty="0"/>
                  <a:t> </a:t>
                </a:r>
                <a:r>
                  <a:rPr lang="fr-CH" sz="2800" b="1" dirty="0" err="1"/>
                  <a:t>deposition</a:t>
                </a:r>
                <a:r>
                  <a:rPr lang="fr-CH" sz="2800" b="1" dirty="0"/>
                  <a:t>:</a:t>
                </a:r>
              </a:p>
              <a:p>
                <a:endParaRPr lang="fr-CH" sz="1400" dirty="0"/>
              </a:p>
              <a:p>
                <a:pPr>
                  <a:spcBef>
                    <a:spcPts val="600"/>
                  </a:spcBef>
                </a:pP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1780’s:		</a:t>
                </a:r>
                <a:r>
                  <a:rPr lang="fr-CH" sz="2000" u="sng" dirty="0"/>
                  <a:t>Galvani</a:t>
                </a:r>
                <a:r>
                  <a:rPr lang="fr-CH" sz="2000" dirty="0"/>
                  <a:t>: </a:t>
                </a:r>
                <a:r>
                  <a:rPr lang="fr-CH" sz="2000" dirty="0" err="1"/>
                  <a:t>birth</a:t>
                </a:r>
                <a:r>
                  <a:rPr lang="fr-CH" sz="2000" dirty="0"/>
                  <a:t> of </a:t>
                </a:r>
                <a:r>
                  <a:rPr lang="fr-CH" sz="2000" dirty="0" err="1"/>
                  <a:t>electrochemistry</a:t>
                </a:r>
                <a:endParaRPr lang="fr-CH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spcBef>
                    <a:spcPts val="600"/>
                  </a:spcBef>
                </a:pP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1799:		</a:t>
                </a:r>
                <a:r>
                  <a:rPr lang="fr-CH" sz="2000" u="sng" dirty="0"/>
                  <a:t>Volta</a:t>
                </a:r>
                <a:r>
                  <a:rPr lang="fr-CH" sz="2000" dirty="0"/>
                  <a:t> </a:t>
                </a:r>
                <a:r>
                  <a:rPr lang="fr-CH" sz="2000" dirty="0" err="1"/>
                  <a:t>invented</a:t>
                </a:r>
                <a:r>
                  <a:rPr lang="fr-CH" sz="2000" dirty="0"/>
                  <a:t> the first </a:t>
                </a:r>
                <a:r>
                  <a:rPr lang="fr-CH" sz="2000" dirty="0" err="1"/>
                  <a:t>voltaic</a:t>
                </a:r>
                <a:r>
                  <a:rPr lang="fr-CH" sz="2000" dirty="0"/>
                  <a:t> pile</a:t>
                </a:r>
              </a:p>
              <a:p>
                <a:pPr>
                  <a:spcBef>
                    <a:spcPts val="600"/>
                  </a:spcBef>
                </a:pP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1802:</a:t>
                </a:r>
                <a:r>
                  <a:rPr lang="fr-CH" sz="2000" dirty="0"/>
                  <a:t>		</a:t>
                </a:r>
                <a:r>
                  <a:rPr lang="fr-CH" sz="2000" u="sng" dirty="0" err="1"/>
                  <a:t>Brugnatelli</a:t>
                </a:r>
                <a:r>
                  <a:rPr lang="fr-CH" sz="2000" dirty="0"/>
                  <a:t> </a:t>
                </a:r>
                <a:r>
                  <a:rPr lang="fr-CH" sz="2000" dirty="0" err="1"/>
                  <a:t>performed</a:t>
                </a:r>
                <a:r>
                  <a:rPr lang="fr-CH" sz="2000" dirty="0"/>
                  <a:t> the first </a:t>
                </a:r>
                <a:r>
                  <a:rPr lang="fr-CH" sz="2000" dirty="0" err="1"/>
                  <a:t>metal</a:t>
                </a:r>
                <a:r>
                  <a:rPr lang="fr-CH" sz="2000" dirty="0"/>
                  <a:t> </a:t>
                </a:r>
                <a:r>
                  <a:rPr lang="fr-CH" sz="2000" dirty="0" err="1"/>
                  <a:t>electroplating</a:t>
                </a:r>
                <a:endParaRPr lang="fr-CH" sz="2000" dirty="0"/>
              </a:p>
              <a:p>
                <a:pPr>
                  <a:spcBef>
                    <a:spcPts val="600"/>
                  </a:spcBef>
                </a:pP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1834:		</a:t>
                </a:r>
                <a:r>
                  <a:rPr lang="fr-CH" sz="2000" u="sng" dirty="0"/>
                  <a:t>Faraday</a:t>
                </a:r>
                <a:r>
                  <a:rPr lang="fr-CH" sz="2000" dirty="0"/>
                  <a:t> </a:t>
                </a:r>
                <a:r>
                  <a:rPr lang="fr-CH" sz="2000" dirty="0" err="1"/>
                  <a:t>law</a:t>
                </a:r>
                <a:r>
                  <a:rPr lang="fr-CH" sz="2000" dirty="0"/>
                  <a:t> on the charge and </a:t>
                </a:r>
                <a:r>
                  <a:rPr lang="fr-CH" sz="2000" dirty="0" err="1"/>
                  <a:t>matter</a:t>
                </a:r>
                <a:r>
                  <a:rPr lang="fr-CH" sz="2000" dirty="0"/>
                  <a:t> </a:t>
                </a:r>
                <a:r>
                  <a:rPr lang="fr-CH" sz="2000" dirty="0" err="1"/>
                  <a:t>quantities</a:t>
                </a:r>
                <a:endParaRPr lang="fr-CH" sz="2000" dirty="0"/>
              </a:p>
              <a:p>
                <a:pPr>
                  <a:spcBef>
                    <a:spcPts val="600"/>
                  </a:spcBef>
                </a:pP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1897: </a:t>
                </a:r>
                <a:r>
                  <a:rPr lang="fr-CH" sz="2000" dirty="0"/>
                  <a:t>		</a:t>
                </a:r>
                <a:r>
                  <a:rPr lang="fr-CH" sz="2000" u="sng" dirty="0"/>
                  <a:t>J. J. Thomson</a:t>
                </a:r>
                <a:r>
                  <a:rPr lang="fr-CH" sz="2000" dirty="0"/>
                  <a:t> </a:t>
                </a:r>
                <a:r>
                  <a:rPr lang="fr-CH" sz="2000" dirty="0" err="1"/>
                  <a:t>discovers</a:t>
                </a:r>
                <a:r>
                  <a:rPr lang="fr-CH" sz="2000" dirty="0"/>
                  <a:t> the </a:t>
                </a:r>
                <a:r>
                  <a:rPr lang="fr-CH" sz="2000" dirty="0" err="1"/>
                  <a:t>electron</a:t>
                </a:r>
                <a:r>
                  <a:rPr lang="fr-CH" sz="2000" dirty="0"/>
                  <a:t> </a:t>
                </a:r>
              </a:p>
              <a:p>
                <a:pPr>
                  <a:spcBef>
                    <a:spcPts val="600"/>
                  </a:spcBef>
                </a:pP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1905: </a:t>
                </a:r>
                <a:r>
                  <a:rPr lang="fr-CH" sz="2000" dirty="0"/>
                  <a:t>		</a:t>
                </a:r>
                <a:r>
                  <a:rPr lang="fr-CH" sz="2000" u="sng" dirty="0" err="1"/>
                  <a:t>Tafel</a:t>
                </a:r>
                <a:r>
                  <a:rPr lang="fr-CH" sz="2000" dirty="0"/>
                  <a:t> </a:t>
                </a:r>
                <a:r>
                  <a:rPr lang="fr-CH" sz="2000" dirty="0" err="1"/>
                  <a:t>equation</a:t>
                </a:r>
                <a:r>
                  <a:rPr lang="fr-CH" sz="2000" dirty="0"/>
                  <a:t>: </a:t>
                </a:r>
                <a14:m>
                  <m:oMath xmlns:m="http://schemas.openxmlformats.org/officeDocument/2006/math">
                    <m:r>
                      <a:rPr lang="fr-CH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𝑒𝑞</m:t>
                        </m:r>
                      </m:sub>
                    </m:sSub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</m:func>
                  </m:oMath>
                </a14:m>
                <a:endParaRPr lang="fr-CH" sz="2000" dirty="0"/>
              </a:p>
              <a:p>
                <a:pPr>
                  <a:spcBef>
                    <a:spcPts val="600"/>
                  </a:spcBef>
                </a:pP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1911: </a:t>
                </a:r>
                <a:r>
                  <a:rPr lang="fr-CH" sz="2000" dirty="0"/>
                  <a:t>		</a:t>
                </a:r>
                <a:r>
                  <a:rPr lang="fr-CH" sz="2000" u="sng" dirty="0"/>
                  <a:t>Rutherford-Bohr</a:t>
                </a:r>
                <a:r>
                  <a:rPr lang="fr-CH" sz="2000" dirty="0"/>
                  <a:t> model of the </a:t>
                </a:r>
                <a:r>
                  <a:rPr lang="fr-CH" sz="2000" dirty="0" err="1"/>
                  <a:t>atom</a:t>
                </a:r>
                <a:endParaRPr lang="fr-CH" sz="2000" dirty="0"/>
              </a:p>
              <a:p>
                <a:pPr>
                  <a:spcBef>
                    <a:spcPts val="600"/>
                  </a:spcBef>
                </a:pP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1930: </a:t>
                </a:r>
                <a:r>
                  <a:rPr lang="fr-CH" sz="2000" dirty="0"/>
                  <a:t>		</a:t>
                </a:r>
                <a:r>
                  <a:rPr lang="fr-CH" sz="2000" u="sng" dirty="0"/>
                  <a:t>Butler-</a:t>
                </a:r>
                <a:r>
                  <a:rPr lang="fr-CH" sz="2000" u="sng" dirty="0" err="1"/>
                  <a:t>Volmer</a:t>
                </a:r>
                <a:r>
                  <a:rPr lang="fr-CH" sz="2000" dirty="0"/>
                  <a:t> model: </a:t>
                </a:r>
                <a14:m>
                  <m:oMath xmlns:m="http://schemas.openxmlformats.org/officeDocument/2006/math"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𝑒𝑥𝑝</m:t>
                            </m:r>
                          </m:e>
                          <m:sup>
                            <m:f>
                              <m:fPr>
                                <m:ctrlPr>
                                  <a:rPr lang="fr-CH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fr-CH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r>
                                  <a:rPr lang="fr-CH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𝑧𝐹</m:t>
                                </m:r>
                                <m:r>
                                  <a:rPr lang="fr-CH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num>
                              <m:den>
                                <m:r>
                                  <a:rPr lang="fr-CH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𝑅𝑇</m:t>
                                </m:r>
                              </m:den>
                            </m:f>
                          </m:sup>
                        </m:sSup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𝑒𝑥𝑝</m:t>
                            </m:r>
                          </m:e>
                          <m:sup>
                            <m: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fr-CH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𝑧𝐹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num>
                              <m:den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𝑅𝑇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endParaRPr lang="fr-CH" sz="2000" b="0" dirty="0">
                  <a:ea typeface="Cambria Math" panose="020405030504060302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1935 – 1965:</a:t>
                </a:r>
                <a:r>
                  <a:rPr lang="fr-CH" sz="2000" dirty="0"/>
                  <a:t>	</a:t>
                </a:r>
                <a:r>
                  <a:rPr lang="fr-CH" sz="2000" u="sng" dirty="0" err="1"/>
                  <a:t>Eyring</a:t>
                </a:r>
                <a:r>
                  <a:rPr lang="fr-CH" sz="2000" dirty="0"/>
                  <a:t>: modern </a:t>
                </a:r>
                <a:r>
                  <a:rPr lang="fr-CH" sz="2000" dirty="0" err="1"/>
                  <a:t>theory</a:t>
                </a:r>
                <a:r>
                  <a:rPr lang="fr-CH" sz="2000" dirty="0"/>
                  <a:t> of </a:t>
                </a:r>
                <a:r>
                  <a:rPr lang="fr-CH" sz="2000" dirty="0" err="1"/>
                  <a:t>electrochemical</a:t>
                </a:r>
                <a:r>
                  <a:rPr lang="fr-CH" sz="2000" dirty="0"/>
                  <a:t> activation </a:t>
                </a:r>
                <a:r>
                  <a:rPr lang="fr-CH" sz="2000" dirty="0" err="1"/>
                  <a:t>energy</a:t>
                </a:r>
                <a:endParaRPr lang="fr-CH" sz="2000" dirty="0"/>
              </a:p>
              <a:p>
                <a:r>
                  <a:rPr lang="fr-CH" sz="2000" dirty="0"/>
                  <a:t>		</a:t>
                </a:r>
                <a:r>
                  <a:rPr lang="fr-CH" sz="2000" u="sng" dirty="0"/>
                  <a:t>Burton-Cabrera-Frank</a:t>
                </a:r>
                <a:r>
                  <a:rPr lang="fr-CH" sz="2000" dirty="0"/>
                  <a:t> model of real surfaces (surface </a:t>
                </a:r>
                <a:r>
                  <a:rPr lang="fr-CH" sz="2000" dirty="0" err="1"/>
                  <a:t>defects</a:t>
                </a:r>
                <a:r>
                  <a:rPr lang="fr-CH" sz="2000" dirty="0"/>
                  <a:t>)</a:t>
                </a:r>
              </a:p>
              <a:p>
                <a:pPr>
                  <a:spcBef>
                    <a:spcPts val="600"/>
                  </a:spcBef>
                </a:pP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1954:</a:t>
                </a:r>
                <a:r>
                  <a:rPr lang="fr-CH" sz="2000" dirty="0"/>
                  <a:t>		</a:t>
                </a:r>
                <a:r>
                  <a:rPr lang="fr-CH" sz="2000" u="sng" dirty="0"/>
                  <a:t>Lorenz</a:t>
                </a:r>
                <a:r>
                  <a:rPr lang="fr-CH" sz="2000" dirty="0"/>
                  <a:t>: surface diffusion of </a:t>
                </a:r>
                <a:r>
                  <a:rPr lang="fr-CH" sz="2000" dirty="0" err="1"/>
                  <a:t>adions</a:t>
                </a:r>
                <a:r>
                  <a:rPr lang="fr-CH" sz="2000" dirty="0"/>
                  <a:t> (</a:t>
                </a:r>
                <a:r>
                  <a:rPr lang="fr-CH" sz="2000" dirty="0" err="1"/>
                  <a:t>adsorbed</a:t>
                </a:r>
                <a:r>
                  <a:rPr lang="fr-CH" sz="2000" dirty="0"/>
                  <a:t> ions)</a:t>
                </a:r>
              </a:p>
              <a:p>
                <a:pPr>
                  <a:spcBef>
                    <a:spcPts val="600"/>
                  </a:spcBef>
                </a:pP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1958:</a:t>
                </a:r>
                <a:r>
                  <a:rPr lang="fr-CH" sz="2000" dirty="0"/>
                  <a:t>		</a:t>
                </a:r>
                <a:r>
                  <a:rPr lang="fr-CH" sz="2000" u="sng" dirty="0" err="1"/>
                  <a:t>Bockris</a:t>
                </a:r>
                <a:r>
                  <a:rPr lang="fr-CH" sz="2000" dirty="0"/>
                  <a:t>: surface site-</a:t>
                </a:r>
                <a:r>
                  <a:rPr lang="fr-CH" sz="2000" dirty="0" err="1"/>
                  <a:t>dependent</a:t>
                </a:r>
                <a:r>
                  <a:rPr lang="fr-CH" sz="2000" dirty="0"/>
                  <a:t> charge </a:t>
                </a:r>
                <a:r>
                  <a:rPr lang="fr-CH" sz="2000" dirty="0" err="1"/>
                  <a:t>transfer</a:t>
                </a:r>
                <a:endParaRPr lang="fr-CH" sz="2000" dirty="0"/>
              </a:p>
              <a:p>
                <a:pPr>
                  <a:spcBef>
                    <a:spcPts val="600"/>
                  </a:spcBef>
                </a:pP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1965: </a:t>
                </a:r>
                <a:r>
                  <a:rPr lang="fr-CH" sz="2000" dirty="0"/>
                  <a:t>		</a:t>
                </a:r>
                <a:r>
                  <a:rPr lang="fr-CH" sz="2000" u="sng" dirty="0"/>
                  <a:t>Dickson</a:t>
                </a:r>
                <a:r>
                  <a:rPr lang="fr-CH" sz="2000" dirty="0"/>
                  <a:t>: </a:t>
                </a:r>
                <a:r>
                  <a:rPr lang="fr-CH" sz="2000" dirty="0" err="1"/>
                  <a:t>microscopic</a:t>
                </a:r>
                <a:r>
                  <a:rPr lang="fr-CH" sz="2000" dirty="0"/>
                  <a:t> </a:t>
                </a:r>
                <a:r>
                  <a:rPr lang="fr-CH" sz="2000" dirty="0" err="1"/>
                  <a:t>study</a:t>
                </a:r>
                <a:r>
                  <a:rPr lang="fr-CH" sz="2000" dirty="0"/>
                  <a:t> of </a:t>
                </a:r>
                <a:r>
                  <a:rPr lang="fr-CH" sz="2000" dirty="0" err="1"/>
                  <a:t>nucleation</a:t>
                </a:r>
                <a:r>
                  <a:rPr lang="fr-CH" sz="2000" dirty="0"/>
                  <a:t> and </a:t>
                </a:r>
                <a:r>
                  <a:rPr lang="fr-CH" sz="2000" dirty="0" err="1"/>
                  <a:t>growth</a:t>
                </a:r>
                <a:endParaRPr lang="fr-CH" sz="2000" dirty="0"/>
              </a:p>
              <a:p>
                <a:pPr>
                  <a:spcBef>
                    <a:spcPts val="600"/>
                  </a:spcBef>
                </a:pP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1970-1980:</a:t>
                </a:r>
                <a:r>
                  <a:rPr lang="fr-CH" sz="2000" dirty="0"/>
                  <a:t>	</a:t>
                </a:r>
                <a:r>
                  <a:rPr lang="fr-CH" sz="2000" u="sng" dirty="0"/>
                  <a:t>Hills</a:t>
                </a:r>
                <a:r>
                  <a:rPr lang="fr-CH" sz="2000" dirty="0"/>
                  <a:t>: </a:t>
                </a:r>
                <a:r>
                  <a:rPr lang="fr-CH" sz="2000" dirty="0" err="1"/>
                  <a:t>nucleation</a:t>
                </a:r>
                <a:r>
                  <a:rPr lang="fr-CH" sz="2000" dirty="0"/>
                  <a:t> and </a:t>
                </a:r>
                <a:r>
                  <a:rPr lang="fr-CH" sz="2000" dirty="0" err="1"/>
                  <a:t>growth</a:t>
                </a:r>
                <a:r>
                  <a:rPr lang="fr-CH" sz="2000" dirty="0"/>
                  <a:t> </a:t>
                </a:r>
                <a:r>
                  <a:rPr lang="fr-CH" sz="2000" dirty="0" err="1"/>
                  <a:t>models</a:t>
                </a:r>
                <a:r>
                  <a:rPr lang="fr-CH" sz="2000" dirty="0"/>
                  <a:t> (Prog./</a:t>
                </a:r>
                <a:r>
                  <a:rPr lang="fr-CH" sz="2000" dirty="0" err="1"/>
                  <a:t>Inst</a:t>
                </a:r>
                <a:r>
                  <a:rPr lang="fr-CH" sz="2000" dirty="0"/>
                  <a:t>. – 2D/3D)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8569AF8-EFB6-4741-B5EA-DE5959733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07989"/>
                <a:ext cx="8382000" cy="6224333"/>
              </a:xfrm>
              <a:prstGeom prst="rect">
                <a:avLst/>
              </a:prstGeom>
              <a:blipFill>
                <a:blip r:embed="rId2"/>
                <a:stretch>
                  <a:fillRect l="-873" t="-881" r="-727" b="-1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4ED2BA3-2F9B-4F09-8A91-CCDF8CAF4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2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03154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Additive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Electrolytic</a:t>
            </a:r>
            <a:r>
              <a:rPr lang="fr-CH" sz="2000" dirty="0">
                <a:solidFill>
                  <a:schemeClr val="tx1"/>
                </a:solidFill>
              </a:rPr>
              <a:t> </a:t>
            </a:r>
            <a:r>
              <a:rPr lang="fr-CH" sz="2000" dirty="0" err="1">
                <a:solidFill>
                  <a:schemeClr val="tx1"/>
                </a:solidFill>
              </a:rPr>
              <a:t>deposition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Electroless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precipitation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Electrophoretic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4AB4C760-1E26-48EE-8690-50F805EBA795}"/>
                  </a:ext>
                </a:extLst>
              </p:cNvPr>
              <p:cNvSpPr txBox="1"/>
              <p:nvPr/>
            </p:nvSpPr>
            <p:spPr>
              <a:xfrm>
                <a:off x="228601" y="1295400"/>
                <a:ext cx="8686800" cy="1372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Faradaic current converts solvated ions (e- acceptor) into a solid deposit onto an electrode surface (e- donor).</a:t>
                </a:r>
              </a:p>
              <a:p>
                <a:pPr algn="ctr"/>
                <a:r>
                  <a:rPr lang="fr-CH" sz="1600" dirty="0"/>
                  <a:t>Typically </a:t>
                </a:r>
                <a:r>
                  <a:rPr lang="fr-CH" sz="1600" dirty="0" err="1"/>
                  <a:t>cathodic</a:t>
                </a:r>
                <a:r>
                  <a:rPr lang="fr-CH" sz="1600" dirty="0"/>
                  <a:t> / </a:t>
                </a:r>
                <a:r>
                  <a:rPr lang="fr-CH" sz="1600" dirty="0" err="1"/>
                  <a:t>reduction</a:t>
                </a:r>
                <a:r>
                  <a:rPr lang="fr-CH" sz="1600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𝑠𝑜𝑙𝑣𝑎𝑡𝑒𝑑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CH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fr-CH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𝑠𝑜𝑙𝑖𝑑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sz="1600" dirty="0"/>
              </a:p>
              <a:p>
                <a:pPr algn="ctr"/>
                <a:r>
                  <a:rPr lang="en-US" sz="1600" dirty="0"/>
                  <a:t>Rarely anodic / oxidation (</a:t>
                </a:r>
                <a:r>
                  <a:rPr lang="en-US" sz="1600" i="1" dirty="0"/>
                  <a:t>e.g.</a:t>
                </a:r>
                <a:r>
                  <a:rPr lang="en-US" sz="1600" dirty="0"/>
                  <a:t>, selenium, tellurium, polyaniline, </a:t>
                </a:r>
                <a:r>
                  <a:rPr lang="en-US" sz="1600" dirty="0" err="1"/>
                  <a:t>polypyrrole</a:t>
                </a:r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4AB4C760-1E26-48EE-8690-50F805EBA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295400"/>
                <a:ext cx="8686800" cy="1372363"/>
              </a:xfrm>
              <a:prstGeom prst="rect">
                <a:avLst/>
              </a:prstGeom>
              <a:blipFill>
                <a:blip r:embed="rId2"/>
                <a:stretch>
                  <a:fillRect t="-4000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22">
            <a:extLst>
              <a:ext uri="{FF2B5EF4-FFF2-40B4-BE49-F238E27FC236}">
                <a16:creationId xmlns:a16="http://schemas.microsoft.com/office/drawing/2014/main" id="{348ED8CF-9357-4D3A-915C-448BD33EF5BB}"/>
              </a:ext>
            </a:extLst>
          </p:cNvPr>
          <p:cNvSpPr txBox="1"/>
          <p:nvPr/>
        </p:nvSpPr>
        <p:spPr>
          <a:xfrm>
            <a:off x="1662002" y="2650220"/>
            <a:ext cx="5805598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Cathodic</a:t>
            </a:r>
            <a:r>
              <a:rPr lang="fr-CH" sz="2400" b="1" dirty="0"/>
              <a:t> </a:t>
            </a:r>
            <a:r>
              <a:rPr lang="fr-CH" sz="2400" b="1" dirty="0" err="1"/>
              <a:t>deposition</a:t>
            </a:r>
            <a:r>
              <a:rPr lang="fr-CH" sz="2400" b="1" dirty="0"/>
              <a:t> of Bi</a:t>
            </a:r>
            <a:r>
              <a:rPr lang="fr-CH" sz="2400" b="1" baseline="-25000" dirty="0"/>
              <a:t>2</a:t>
            </a:r>
            <a:r>
              <a:rPr lang="fr-CH" sz="2400" b="1" dirty="0"/>
              <a:t>Te</a:t>
            </a:r>
            <a:r>
              <a:rPr lang="fr-CH" sz="2400" b="1" baseline="-25000" dirty="0"/>
              <a:t>3</a:t>
            </a:r>
            <a:endParaRPr lang="en-US" sz="2400" b="1" baseline="-25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522290-6C65-40BA-99BF-9242C8F79A25}"/>
              </a:ext>
            </a:extLst>
          </p:cNvPr>
          <p:cNvSpPr/>
          <p:nvPr/>
        </p:nvSpPr>
        <p:spPr>
          <a:xfrm>
            <a:off x="1447800" y="2650220"/>
            <a:ext cx="62484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8E6C96-9926-48CA-A2EB-A56E04581160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functional coatings (metals, alloys, supersaturated solid solutions</a:t>
            </a:r>
            <a:endParaRPr lang="en-US" sz="1800" dirty="0"/>
          </a:p>
          <a:p>
            <a:endParaRPr lang="en-US" dirty="0"/>
          </a:p>
        </p:txBody>
      </p:sp>
      <p:grpSp>
        <p:nvGrpSpPr>
          <p:cNvPr id="22" name="Groupe 1024">
            <a:extLst>
              <a:ext uri="{FF2B5EF4-FFF2-40B4-BE49-F238E27FC236}">
                <a16:creationId xmlns:a16="http://schemas.microsoft.com/office/drawing/2014/main" id="{F6BCD00C-4815-4975-B8A2-1C4727929242}"/>
              </a:ext>
            </a:extLst>
          </p:cNvPr>
          <p:cNvGrpSpPr/>
          <p:nvPr/>
        </p:nvGrpSpPr>
        <p:grpSpPr>
          <a:xfrm>
            <a:off x="1479331" y="3047119"/>
            <a:ext cx="3397469" cy="2667884"/>
            <a:chOff x="73520" y="4193145"/>
            <a:chExt cx="2657775" cy="2146089"/>
          </a:xfrm>
        </p:grpSpPr>
        <p:sp>
          <p:nvSpPr>
            <p:cNvPr id="23" name="Rectangle : avec coins arrondis en haut 26">
              <a:extLst>
                <a:ext uri="{FF2B5EF4-FFF2-40B4-BE49-F238E27FC236}">
                  <a16:creationId xmlns:a16="http://schemas.microsoft.com/office/drawing/2014/main" id="{81BB57F5-03BE-4A17-9A95-E8E54B65EDBB}"/>
                </a:ext>
              </a:extLst>
            </p:cNvPr>
            <p:cNvSpPr/>
            <p:nvPr/>
          </p:nvSpPr>
          <p:spPr>
            <a:xfrm flipV="1">
              <a:off x="609601" y="4953000"/>
              <a:ext cx="1447800" cy="1386234"/>
            </a:xfrm>
            <a:prstGeom prst="round2Same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A8826B-9F11-43A0-9596-9B48C76B5612}"/>
                </a:ext>
              </a:extLst>
            </p:cNvPr>
            <p:cNvSpPr/>
            <p:nvPr/>
          </p:nvSpPr>
          <p:spPr>
            <a:xfrm>
              <a:off x="817140" y="4648200"/>
              <a:ext cx="152400" cy="1295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53895B-E453-4394-84BB-DD3B5A92175E}"/>
                </a:ext>
              </a:extLst>
            </p:cNvPr>
            <p:cNvSpPr/>
            <p:nvPr/>
          </p:nvSpPr>
          <p:spPr>
            <a:xfrm>
              <a:off x="757350" y="4953000"/>
              <a:ext cx="274660" cy="990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6EE4E3A-2F0C-4D88-A39C-EF8612891EE6}"/>
                </a:ext>
              </a:extLst>
            </p:cNvPr>
            <p:cNvSpPr/>
            <p:nvPr/>
          </p:nvSpPr>
          <p:spPr>
            <a:xfrm>
              <a:off x="1808123" y="4643904"/>
              <a:ext cx="112122" cy="129969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ZoneTexte 32">
              <a:extLst>
                <a:ext uri="{FF2B5EF4-FFF2-40B4-BE49-F238E27FC236}">
                  <a16:creationId xmlns:a16="http://schemas.microsoft.com/office/drawing/2014/main" id="{C5E19335-E553-4E7C-AEC1-5B816B2B9C79}"/>
                </a:ext>
              </a:extLst>
            </p:cNvPr>
            <p:cNvSpPr txBox="1"/>
            <p:nvPr/>
          </p:nvSpPr>
          <p:spPr>
            <a:xfrm>
              <a:off x="1483577" y="5691252"/>
              <a:ext cx="457200" cy="18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2H</a:t>
              </a:r>
              <a:r>
                <a:rPr lang="fr-FR" sz="900" baseline="-25000" dirty="0"/>
                <a:t>2</a:t>
              </a:r>
              <a:r>
                <a:rPr lang="fr-FR" sz="900" dirty="0"/>
                <a:t>O</a:t>
              </a:r>
              <a:endParaRPr lang="en-US" sz="900" dirty="0"/>
            </a:p>
          </p:txBody>
        </p:sp>
        <p:sp>
          <p:nvSpPr>
            <p:cNvPr id="29" name="Flèche : courbe vers la gauche 34">
              <a:extLst>
                <a:ext uri="{FF2B5EF4-FFF2-40B4-BE49-F238E27FC236}">
                  <a16:creationId xmlns:a16="http://schemas.microsoft.com/office/drawing/2014/main" id="{2B2E974E-2B81-4578-91CA-ECE693F62003}"/>
                </a:ext>
              </a:extLst>
            </p:cNvPr>
            <p:cNvSpPr/>
            <p:nvPr/>
          </p:nvSpPr>
          <p:spPr>
            <a:xfrm flipV="1">
              <a:off x="1687217" y="5391181"/>
              <a:ext cx="141583" cy="293634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ZoneTexte 47">
              <a:extLst>
                <a:ext uri="{FF2B5EF4-FFF2-40B4-BE49-F238E27FC236}">
                  <a16:creationId xmlns:a16="http://schemas.microsoft.com/office/drawing/2014/main" id="{DC766C17-FB58-4CD6-AD98-A53370BAF3E7}"/>
                </a:ext>
              </a:extLst>
            </p:cNvPr>
            <p:cNvSpPr txBox="1"/>
            <p:nvPr/>
          </p:nvSpPr>
          <p:spPr>
            <a:xfrm>
              <a:off x="1165871" y="5201288"/>
              <a:ext cx="850106" cy="198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4H</a:t>
              </a:r>
              <a:r>
                <a:rPr lang="fr-FR" sz="1000" baseline="30000" dirty="0"/>
                <a:t>+ </a:t>
              </a:r>
              <a:r>
                <a:rPr lang="fr-FR" sz="1000" dirty="0"/>
                <a:t>+ 4e</a:t>
              </a:r>
              <a:r>
                <a:rPr lang="fr-FR" sz="1000" baseline="30000" dirty="0"/>
                <a:t>-</a:t>
              </a:r>
              <a:r>
                <a:rPr lang="fr-FR" sz="1000" dirty="0"/>
                <a:t> + O</a:t>
              </a:r>
              <a:r>
                <a:rPr lang="fr-FR" sz="1000" baseline="-25000" dirty="0"/>
                <a:t>2</a:t>
              </a:r>
              <a:endParaRPr lang="en-US" sz="1000" baseline="-25000" dirty="0"/>
            </a:p>
          </p:txBody>
        </p:sp>
        <p:sp>
          <p:nvSpPr>
            <p:cNvPr id="31" name="ZoneTexte 48">
              <a:extLst>
                <a:ext uri="{FF2B5EF4-FFF2-40B4-BE49-F238E27FC236}">
                  <a16:creationId xmlns:a16="http://schemas.microsoft.com/office/drawing/2014/main" id="{65E8CBD3-36C2-4D6A-B14B-59CB4AD03FF4}"/>
                </a:ext>
              </a:extLst>
            </p:cNvPr>
            <p:cNvSpPr txBox="1"/>
            <p:nvPr/>
          </p:nvSpPr>
          <p:spPr>
            <a:xfrm>
              <a:off x="726395" y="5450954"/>
              <a:ext cx="917021" cy="18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Bi</a:t>
              </a:r>
              <a:r>
                <a:rPr lang="fr-FR" sz="900" baseline="-25000" dirty="0">
                  <a:solidFill>
                    <a:schemeClr val="bg1"/>
                  </a:solidFill>
                  <a:cs typeface="Arial" panose="020B0604020202020204" pitchFamily="34" charset="0"/>
                </a:rPr>
                <a:t>2</a:t>
              </a:r>
              <a:r>
                <a:rPr lang="fr-FR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Te</a:t>
              </a:r>
              <a:r>
                <a:rPr lang="fr-FR" sz="900" baseline="-25000" dirty="0">
                  <a:solidFill>
                    <a:schemeClr val="bg1"/>
                  </a:solidFill>
                  <a:cs typeface="Arial" panose="020B0604020202020204" pitchFamily="34" charset="0"/>
                </a:rPr>
                <a:t>3</a:t>
              </a:r>
              <a:r>
                <a:rPr lang="fr-FR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sz="900" dirty="0">
                  <a:cs typeface="Arial" panose="020B0604020202020204" pitchFamily="34" charset="0"/>
                </a:rPr>
                <a:t>+ 6H</a:t>
              </a:r>
              <a:r>
                <a:rPr lang="fr-FR" sz="900" baseline="-25000" dirty="0">
                  <a:cs typeface="Arial" panose="020B0604020202020204" pitchFamily="34" charset="0"/>
                </a:rPr>
                <a:t>2</a:t>
              </a:r>
              <a:r>
                <a:rPr lang="fr-FR" sz="900" dirty="0">
                  <a:cs typeface="Arial" panose="020B0604020202020204" pitchFamily="34" charset="0"/>
                </a:rPr>
                <a:t>O</a:t>
              </a:r>
              <a:endParaRPr lang="en-US" sz="900" dirty="0"/>
            </a:p>
          </p:txBody>
        </p:sp>
        <p:sp>
          <p:nvSpPr>
            <p:cNvPr id="32" name="Flèche : courbe vers la gauche 49">
              <a:extLst>
                <a:ext uri="{FF2B5EF4-FFF2-40B4-BE49-F238E27FC236}">
                  <a16:creationId xmlns:a16="http://schemas.microsoft.com/office/drawing/2014/main" id="{1DC44BC3-4E1F-4C9D-8F50-82E1556D4C44}"/>
                </a:ext>
              </a:extLst>
            </p:cNvPr>
            <p:cNvSpPr/>
            <p:nvPr/>
          </p:nvSpPr>
          <p:spPr>
            <a:xfrm flipH="1" flipV="1">
              <a:off x="995362" y="5649093"/>
              <a:ext cx="141583" cy="293634"/>
            </a:xfrm>
            <a:prstGeom prst="curved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ZoneTexte 50">
              <a:extLst>
                <a:ext uri="{FF2B5EF4-FFF2-40B4-BE49-F238E27FC236}">
                  <a16:creationId xmlns:a16="http://schemas.microsoft.com/office/drawing/2014/main" id="{740F81EC-9D6E-451E-9214-D689B6482F3D}"/>
                </a:ext>
              </a:extLst>
            </p:cNvPr>
            <p:cNvSpPr txBox="1"/>
            <p:nvPr/>
          </p:nvSpPr>
          <p:spPr>
            <a:xfrm>
              <a:off x="463511" y="5946521"/>
              <a:ext cx="1329033" cy="18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2Bi</a:t>
              </a:r>
              <a:r>
                <a:rPr lang="fr-FR" sz="900" baseline="30000" dirty="0"/>
                <a:t>3+ </a:t>
              </a:r>
              <a:r>
                <a:rPr lang="fr-FR" sz="900" dirty="0"/>
                <a:t>+ 3HTeO</a:t>
              </a:r>
              <a:r>
                <a:rPr lang="fr-FR" sz="900" baseline="-25000" dirty="0"/>
                <a:t>2</a:t>
              </a:r>
              <a:r>
                <a:rPr lang="fr-FR" sz="900" baseline="30000" dirty="0"/>
                <a:t>+</a:t>
              </a:r>
              <a:r>
                <a:rPr lang="fr-FR" sz="900" dirty="0"/>
                <a:t> + 18e</a:t>
              </a:r>
              <a:r>
                <a:rPr lang="fr-FR" sz="900" baseline="30000" dirty="0"/>
                <a:t>-</a:t>
              </a:r>
              <a:r>
                <a:rPr lang="fr-FR" sz="900" dirty="0"/>
                <a:t> + 9H</a:t>
              </a:r>
              <a:r>
                <a:rPr lang="fr-FR" sz="900" baseline="30000" dirty="0"/>
                <a:t>+</a:t>
              </a:r>
              <a:r>
                <a:rPr lang="fr-FR" sz="900" dirty="0"/>
                <a:t> </a:t>
              </a:r>
              <a:endParaRPr lang="en-US" sz="900" dirty="0"/>
            </a:p>
          </p:txBody>
        </p:sp>
        <p:cxnSp>
          <p:nvCxnSpPr>
            <p:cNvPr id="34" name="Connecteur droit 52">
              <a:extLst>
                <a:ext uri="{FF2B5EF4-FFF2-40B4-BE49-F238E27FC236}">
                  <a16:creationId xmlns:a16="http://schemas.microsoft.com/office/drawing/2014/main" id="{72B6CC85-D3DA-448C-AFDE-309EF6ECAACE}"/>
                </a:ext>
              </a:extLst>
            </p:cNvPr>
            <p:cNvCxnSpPr>
              <a:cxnSpLocks/>
            </p:cNvCxnSpPr>
            <p:nvPr/>
          </p:nvCxnSpPr>
          <p:spPr>
            <a:xfrm>
              <a:off x="1326353" y="4412457"/>
              <a:ext cx="0" cy="76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55">
              <a:extLst>
                <a:ext uri="{FF2B5EF4-FFF2-40B4-BE49-F238E27FC236}">
                  <a16:creationId xmlns:a16="http://schemas.microsoft.com/office/drawing/2014/main" id="{C4A9A761-2D76-4214-841C-728DED59BBA4}"/>
                </a:ext>
              </a:extLst>
            </p:cNvPr>
            <p:cNvCxnSpPr>
              <a:cxnSpLocks/>
            </p:cNvCxnSpPr>
            <p:nvPr/>
          </p:nvCxnSpPr>
          <p:spPr>
            <a:xfrm>
              <a:off x="1402553" y="4360557"/>
              <a:ext cx="0" cy="18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 : en angle 56">
              <a:extLst>
                <a:ext uri="{FF2B5EF4-FFF2-40B4-BE49-F238E27FC236}">
                  <a16:creationId xmlns:a16="http://schemas.microsoft.com/office/drawing/2014/main" id="{DB18B6B5-DFD8-4272-AB51-F1920F10BE07}"/>
                </a:ext>
              </a:extLst>
            </p:cNvPr>
            <p:cNvCxnSpPr>
              <a:stCxn id="24" idx="0"/>
            </p:cNvCxnSpPr>
            <p:nvPr/>
          </p:nvCxnSpPr>
          <p:spPr>
            <a:xfrm rot="5400000" flipH="1" flipV="1">
              <a:off x="1011025" y="4332873"/>
              <a:ext cx="197643" cy="433013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 : en angle 58">
              <a:extLst>
                <a:ext uri="{FF2B5EF4-FFF2-40B4-BE49-F238E27FC236}">
                  <a16:creationId xmlns:a16="http://schemas.microsoft.com/office/drawing/2014/main" id="{333CF554-C4F2-4FD9-8479-844A423C8AEE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531027" y="4312326"/>
              <a:ext cx="197641" cy="474107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59">
              <a:extLst>
                <a:ext uri="{FF2B5EF4-FFF2-40B4-BE49-F238E27FC236}">
                  <a16:creationId xmlns:a16="http://schemas.microsoft.com/office/drawing/2014/main" id="{E93F1386-5ADA-48F7-ADDA-824C3CDE960F}"/>
                </a:ext>
              </a:extLst>
            </p:cNvPr>
            <p:cNvSpPr txBox="1"/>
            <p:nvPr/>
          </p:nvSpPr>
          <p:spPr>
            <a:xfrm>
              <a:off x="73520" y="4488657"/>
              <a:ext cx="7696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WE</a:t>
              </a:r>
            </a:p>
            <a:p>
              <a:pPr algn="r"/>
              <a:r>
                <a:rPr lang="fr-FR" sz="1200" dirty="0"/>
                <a:t>Cathode</a:t>
              </a:r>
              <a:endParaRPr lang="en-US" sz="1200" dirty="0"/>
            </a:p>
          </p:txBody>
        </p:sp>
        <p:sp>
          <p:nvSpPr>
            <p:cNvPr id="39" name="ZoneTexte 61">
              <a:extLst>
                <a:ext uri="{FF2B5EF4-FFF2-40B4-BE49-F238E27FC236}">
                  <a16:creationId xmlns:a16="http://schemas.microsoft.com/office/drawing/2014/main" id="{9744719F-674A-483E-82C1-A14C93A982E9}"/>
                </a:ext>
              </a:extLst>
            </p:cNvPr>
            <p:cNvSpPr txBox="1"/>
            <p:nvPr/>
          </p:nvSpPr>
          <p:spPr>
            <a:xfrm>
              <a:off x="1961668" y="4496097"/>
              <a:ext cx="7696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CE</a:t>
              </a:r>
            </a:p>
            <a:p>
              <a:r>
                <a:rPr lang="fr-FR" sz="1200" dirty="0"/>
                <a:t>Anode</a:t>
              </a:r>
              <a:endParaRPr lang="en-US" sz="1200" dirty="0"/>
            </a:p>
          </p:txBody>
        </p:sp>
        <p:cxnSp>
          <p:nvCxnSpPr>
            <p:cNvPr id="40" name="Connecteur droit avec flèche 62">
              <a:extLst>
                <a:ext uri="{FF2B5EF4-FFF2-40B4-BE49-F238E27FC236}">
                  <a16:creationId xmlns:a16="http://schemas.microsoft.com/office/drawing/2014/main" id="{1995580A-5BFF-4A2F-AF4B-79F0B3067EE0}"/>
                </a:ext>
              </a:extLst>
            </p:cNvPr>
            <p:cNvCxnSpPr/>
            <p:nvPr/>
          </p:nvCxnSpPr>
          <p:spPr>
            <a:xfrm flipH="1">
              <a:off x="1535906" y="4450557"/>
              <a:ext cx="21669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65">
              <a:extLst>
                <a:ext uri="{FF2B5EF4-FFF2-40B4-BE49-F238E27FC236}">
                  <a16:creationId xmlns:a16="http://schemas.microsoft.com/office/drawing/2014/main" id="{304A9B40-6D24-4337-A5E4-430C78EE6504}"/>
                </a:ext>
              </a:extLst>
            </p:cNvPr>
            <p:cNvSpPr txBox="1"/>
            <p:nvPr/>
          </p:nvSpPr>
          <p:spPr>
            <a:xfrm>
              <a:off x="1471612" y="4193145"/>
              <a:ext cx="381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dirty="0"/>
                <a:t>e</a:t>
              </a:r>
              <a:r>
                <a:rPr lang="fr-FR" sz="1100" baseline="30000" dirty="0"/>
                <a:t>-</a:t>
              </a:r>
              <a:endParaRPr lang="en-US" sz="1100" dirty="0"/>
            </a:p>
          </p:txBody>
        </p:sp>
      </p:grpSp>
      <p:sp>
        <p:nvSpPr>
          <p:cNvPr id="45" name="ZoneTexte 1028">
            <a:extLst>
              <a:ext uri="{FF2B5EF4-FFF2-40B4-BE49-F238E27FC236}">
                <a16:creationId xmlns:a16="http://schemas.microsoft.com/office/drawing/2014/main" id="{3DB23CCC-CCBA-4813-9D6E-FDEE4900F5A9}"/>
              </a:ext>
            </a:extLst>
          </p:cNvPr>
          <p:cNvSpPr txBox="1"/>
          <p:nvPr/>
        </p:nvSpPr>
        <p:spPr>
          <a:xfrm>
            <a:off x="4510228" y="3124200"/>
            <a:ext cx="3033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All </a:t>
            </a:r>
            <a:r>
              <a:rPr lang="fr-FR" dirty="0" err="1">
                <a:solidFill>
                  <a:srgbClr val="0070C0"/>
                </a:solidFill>
              </a:rPr>
              <a:t>features</a:t>
            </a:r>
            <a:r>
              <a:rPr lang="fr-FR" dirty="0">
                <a:solidFill>
                  <a:srgbClr val="0070C0"/>
                </a:solidFill>
              </a:rPr>
              <a:t> must </a:t>
            </a:r>
            <a:r>
              <a:rPr lang="fr-FR" dirty="0" err="1">
                <a:solidFill>
                  <a:srgbClr val="0070C0"/>
                </a:solidFill>
              </a:rPr>
              <a:t>be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electrically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connected</a:t>
            </a:r>
            <a:endParaRPr lang="fr-FR" dirty="0">
              <a:solidFill>
                <a:srgbClr val="0070C0"/>
              </a:solidFill>
            </a:endParaRPr>
          </a:p>
          <a:p>
            <a:pPr algn="ctr"/>
            <a:endParaRPr lang="fr-FR" dirty="0">
              <a:solidFill>
                <a:srgbClr val="0070C0"/>
              </a:solidFill>
            </a:endParaRPr>
          </a:p>
          <a:p>
            <a:pPr algn="ctr"/>
            <a:r>
              <a:rPr lang="fr-FR" dirty="0" err="1">
                <a:solidFill>
                  <a:srgbClr val="0070C0"/>
                </a:solidFill>
              </a:rPr>
              <a:t>Electrodeposit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properties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controlled</a:t>
            </a:r>
            <a:r>
              <a:rPr lang="fr-FR" dirty="0">
                <a:solidFill>
                  <a:srgbClr val="0070C0"/>
                </a:solidFill>
              </a:rPr>
              <a:t> by the </a:t>
            </a:r>
            <a:r>
              <a:rPr lang="fr-FR" dirty="0" err="1">
                <a:solidFill>
                  <a:srgbClr val="0070C0"/>
                </a:solidFill>
              </a:rPr>
              <a:t>electrolyte</a:t>
            </a:r>
            <a:r>
              <a:rPr lang="fr-FR" dirty="0">
                <a:solidFill>
                  <a:srgbClr val="0070C0"/>
                </a:solidFill>
              </a:rPr>
              <a:t> and </a:t>
            </a:r>
            <a:r>
              <a:rPr lang="fr-FR" dirty="0" err="1">
                <a:solidFill>
                  <a:srgbClr val="0070C0"/>
                </a:solidFill>
              </a:rPr>
              <a:t>electrode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potential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6" name="Slide Number Placeholder 1">
            <a:extLst>
              <a:ext uri="{FF2B5EF4-FFF2-40B4-BE49-F238E27FC236}">
                <a16:creationId xmlns:a16="http://schemas.microsoft.com/office/drawing/2014/main" id="{F7ECF83E-71A7-462A-A3A7-1338A2A53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20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44356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Additive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Electrolytic</a:t>
            </a:r>
            <a:r>
              <a:rPr lang="fr-CH" sz="2000" dirty="0">
                <a:solidFill>
                  <a:schemeClr val="tx1"/>
                </a:solidFill>
              </a:rPr>
              <a:t> </a:t>
            </a:r>
            <a:r>
              <a:rPr lang="fr-CH" sz="2000" dirty="0" err="1">
                <a:solidFill>
                  <a:schemeClr val="tx1"/>
                </a:solidFill>
              </a:rPr>
              <a:t>deposition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Electroless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precipitation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Electrophoretic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4AB4C760-1E26-48EE-8690-50F805EBA795}"/>
                  </a:ext>
                </a:extLst>
              </p:cNvPr>
              <p:cNvSpPr txBox="1"/>
              <p:nvPr/>
            </p:nvSpPr>
            <p:spPr>
              <a:xfrm>
                <a:off x="228601" y="1295400"/>
                <a:ext cx="8686800" cy="1372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Faradaic current converts solvated ions (e- acceptor) into a solid deposit onto an electrode surface (e- donor).</a:t>
                </a:r>
              </a:p>
              <a:p>
                <a:pPr algn="ctr"/>
                <a:r>
                  <a:rPr lang="fr-CH" sz="1600" dirty="0"/>
                  <a:t>Typically </a:t>
                </a:r>
                <a:r>
                  <a:rPr lang="fr-CH" sz="1600" dirty="0" err="1"/>
                  <a:t>cathodic</a:t>
                </a:r>
                <a:r>
                  <a:rPr lang="fr-CH" sz="1600" dirty="0"/>
                  <a:t> / </a:t>
                </a:r>
                <a:r>
                  <a:rPr lang="fr-CH" sz="1600" dirty="0" err="1"/>
                  <a:t>reduction</a:t>
                </a:r>
                <a:r>
                  <a:rPr lang="fr-CH" sz="1600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𝑠𝑜𝑙𝑣𝑎𝑡𝑒𝑑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CH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fr-CH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𝑠𝑜𝑙𝑖𝑑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sz="1600" dirty="0"/>
              </a:p>
              <a:p>
                <a:pPr algn="ctr"/>
                <a:r>
                  <a:rPr lang="en-US" sz="1600" dirty="0"/>
                  <a:t>Rarely anodic / oxidation (</a:t>
                </a:r>
                <a:r>
                  <a:rPr lang="en-US" sz="1600" i="1" dirty="0"/>
                  <a:t>e.g.</a:t>
                </a:r>
                <a:r>
                  <a:rPr lang="en-US" sz="1600" dirty="0"/>
                  <a:t>, selenium, tellurium, polyaniline, </a:t>
                </a:r>
                <a:r>
                  <a:rPr lang="en-US" sz="1600" dirty="0" err="1"/>
                  <a:t>polypyrrole</a:t>
                </a:r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4AB4C760-1E26-48EE-8690-50F805EBA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295400"/>
                <a:ext cx="8686800" cy="1372363"/>
              </a:xfrm>
              <a:prstGeom prst="rect">
                <a:avLst/>
              </a:prstGeom>
              <a:blipFill>
                <a:blip r:embed="rId2"/>
                <a:stretch>
                  <a:fillRect t="-4000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22">
            <a:extLst>
              <a:ext uri="{FF2B5EF4-FFF2-40B4-BE49-F238E27FC236}">
                <a16:creationId xmlns:a16="http://schemas.microsoft.com/office/drawing/2014/main" id="{348ED8CF-9357-4D3A-915C-448BD33EF5BB}"/>
              </a:ext>
            </a:extLst>
          </p:cNvPr>
          <p:cNvSpPr txBox="1"/>
          <p:nvPr/>
        </p:nvSpPr>
        <p:spPr>
          <a:xfrm>
            <a:off x="1662002" y="2650220"/>
            <a:ext cx="5805598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Electropolymerization</a:t>
            </a:r>
            <a:endParaRPr lang="en-US" sz="2400" b="1" baseline="-25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522290-6C65-40BA-99BF-9242C8F79A25}"/>
              </a:ext>
            </a:extLst>
          </p:cNvPr>
          <p:cNvSpPr/>
          <p:nvPr/>
        </p:nvSpPr>
        <p:spPr>
          <a:xfrm>
            <a:off x="1447800" y="2650220"/>
            <a:ext cx="62484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8E6C96-9926-48CA-A2EB-A56E04581160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functional coatings (metals, alloys, supersaturated solid solutions, polymers)</a:t>
            </a:r>
            <a:endParaRPr lang="en-US" sz="1800" dirty="0"/>
          </a:p>
          <a:p>
            <a:endParaRPr lang="en-US" dirty="0"/>
          </a:p>
        </p:txBody>
      </p:sp>
      <p:sp>
        <p:nvSpPr>
          <p:cNvPr id="23" name="Rectangle : avec coins arrondis en haut 26">
            <a:extLst>
              <a:ext uri="{FF2B5EF4-FFF2-40B4-BE49-F238E27FC236}">
                <a16:creationId xmlns:a16="http://schemas.microsoft.com/office/drawing/2014/main" id="{81BB57F5-03BE-4A17-9A95-E8E54B65EDBB}"/>
              </a:ext>
            </a:extLst>
          </p:cNvPr>
          <p:cNvSpPr/>
          <p:nvPr/>
        </p:nvSpPr>
        <p:spPr>
          <a:xfrm flipV="1">
            <a:off x="2164610" y="3991723"/>
            <a:ext cx="1850742" cy="1723280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A8826B-9F11-43A0-9596-9B48C76B5612}"/>
              </a:ext>
            </a:extLst>
          </p:cNvPr>
          <p:cNvSpPr/>
          <p:nvPr/>
        </p:nvSpPr>
        <p:spPr>
          <a:xfrm>
            <a:off x="2429910" y="3612815"/>
            <a:ext cx="194815" cy="16103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EE4E3A-2F0C-4D88-A39C-EF8612891EE6}"/>
              </a:ext>
            </a:extLst>
          </p:cNvPr>
          <p:cNvSpPr/>
          <p:nvPr/>
        </p:nvSpPr>
        <p:spPr>
          <a:xfrm>
            <a:off x="3696697" y="3607474"/>
            <a:ext cx="143327" cy="16157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èche : courbe vers la gauche 34">
            <a:extLst>
              <a:ext uri="{FF2B5EF4-FFF2-40B4-BE49-F238E27FC236}">
                <a16:creationId xmlns:a16="http://schemas.microsoft.com/office/drawing/2014/main" id="{2B2E974E-2B81-4578-91CA-ECE693F62003}"/>
              </a:ext>
            </a:extLst>
          </p:cNvPr>
          <p:cNvSpPr/>
          <p:nvPr/>
        </p:nvSpPr>
        <p:spPr>
          <a:xfrm flipV="1">
            <a:off x="3445381" y="4892773"/>
            <a:ext cx="180987" cy="36502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ZoneTexte 48">
            <a:extLst>
              <a:ext uri="{FF2B5EF4-FFF2-40B4-BE49-F238E27FC236}">
                <a16:creationId xmlns:a16="http://schemas.microsoft.com/office/drawing/2014/main" id="{65E8CBD3-36C2-4D6A-B14B-59CB4AD03FF4}"/>
              </a:ext>
            </a:extLst>
          </p:cNvPr>
          <p:cNvSpPr txBox="1"/>
          <p:nvPr/>
        </p:nvSpPr>
        <p:spPr>
          <a:xfrm>
            <a:off x="2196192" y="4644596"/>
            <a:ext cx="1172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cs typeface="Arial" panose="020B0604020202020204" pitchFamily="34" charset="0"/>
              </a:rPr>
              <a:t>H</a:t>
            </a:r>
            <a:r>
              <a:rPr lang="fr-FR" sz="900" baseline="-25000" dirty="0">
                <a:cs typeface="Arial" panose="020B0604020202020204" pitchFamily="34" charset="0"/>
              </a:rPr>
              <a:t>2</a:t>
            </a:r>
            <a:endParaRPr lang="en-US" sz="900" dirty="0"/>
          </a:p>
        </p:txBody>
      </p:sp>
      <p:sp>
        <p:nvSpPr>
          <p:cNvPr id="32" name="Flèche : courbe vers la gauche 49">
            <a:extLst>
              <a:ext uri="{FF2B5EF4-FFF2-40B4-BE49-F238E27FC236}">
                <a16:creationId xmlns:a16="http://schemas.microsoft.com/office/drawing/2014/main" id="{1DC44BC3-4E1F-4C9D-8F50-82E1556D4C44}"/>
              </a:ext>
            </a:extLst>
          </p:cNvPr>
          <p:cNvSpPr/>
          <p:nvPr/>
        </p:nvSpPr>
        <p:spPr>
          <a:xfrm flipH="1" flipV="1">
            <a:off x="2657734" y="4857063"/>
            <a:ext cx="180987" cy="36502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ZoneTexte 50">
            <a:extLst>
              <a:ext uri="{FF2B5EF4-FFF2-40B4-BE49-F238E27FC236}">
                <a16:creationId xmlns:a16="http://schemas.microsoft.com/office/drawing/2014/main" id="{740F81EC-9D6E-451E-9214-D689B6482F3D}"/>
              </a:ext>
            </a:extLst>
          </p:cNvPr>
          <p:cNvSpPr txBox="1"/>
          <p:nvPr/>
        </p:nvSpPr>
        <p:spPr>
          <a:xfrm>
            <a:off x="1977862" y="5226807"/>
            <a:ext cx="16989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/>
              <a:t>2e</a:t>
            </a:r>
            <a:r>
              <a:rPr lang="fr-FR" sz="900" baseline="30000" dirty="0"/>
              <a:t>-</a:t>
            </a:r>
            <a:r>
              <a:rPr lang="fr-FR" sz="900" dirty="0"/>
              <a:t> + 2H</a:t>
            </a:r>
            <a:r>
              <a:rPr lang="fr-FR" sz="900" baseline="30000" dirty="0"/>
              <a:t>+</a:t>
            </a:r>
            <a:r>
              <a:rPr lang="fr-FR" sz="900" dirty="0"/>
              <a:t> </a:t>
            </a:r>
            <a:endParaRPr lang="en-US" sz="900" dirty="0"/>
          </a:p>
        </p:txBody>
      </p:sp>
      <p:cxnSp>
        <p:nvCxnSpPr>
          <p:cNvPr id="34" name="Connecteur droit 52">
            <a:extLst>
              <a:ext uri="{FF2B5EF4-FFF2-40B4-BE49-F238E27FC236}">
                <a16:creationId xmlns:a16="http://schemas.microsoft.com/office/drawing/2014/main" id="{72B6CC85-D3DA-448C-AFDE-309EF6ECAACE}"/>
              </a:ext>
            </a:extLst>
          </p:cNvPr>
          <p:cNvCxnSpPr>
            <a:cxnSpLocks/>
          </p:cNvCxnSpPr>
          <p:nvPr/>
        </p:nvCxnSpPr>
        <p:spPr>
          <a:xfrm>
            <a:off x="3080844" y="3319754"/>
            <a:ext cx="0" cy="947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55">
            <a:extLst>
              <a:ext uri="{FF2B5EF4-FFF2-40B4-BE49-F238E27FC236}">
                <a16:creationId xmlns:a16="http://schemas.microsoft.com/office/drawing/2014/main" id="{C4A9A761-2D76-4214-841C-728DED59BBA4}"/>
              </a:ext>
            </a:extLst>
          </p:cNvPr>
          <p:cNvCxnSpPr>
            <a:cxnSpLocks/>
          </p:cNvCxnSpPr>
          <p:nvPr/>
        </p:nvCxnSpPr>
        <p:spPr>
          <a:xfrm>
            <a:off x="3178251" y="3255235"/>
            <a:ext cx="0" cy="2237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 : en angle 56">
            <a:extLst>
              <a:ext uri="{FF2B5EF4-FFF2-40B4-BE49-F238E27FC236}">
                <a16:creationId xmlns:a16="http://schemas.microsoft.com/office/drawing/2014/main" id="{DB18B6B5-DFD8-4272-AB51-F1920F10BE07}"/>
              </a:ext>
            </a:extLst>
          </p:cNvPr>
          <p:cNvCxnSpPr>
            <a:stCxn id="24" idx="0"/>
          </p:cNvCxnSpPr>
          <p:nvPr/>
        </p:nvCxnSpPr>
        <p:spPr>
          <a:xfrm rot="5400000" flipH="1" flipV="1">
            <a:off x="2681232" y="3213204"/>
            <a:ext cx="245697" cy="55352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 : en angle 58">
            <a:extLst>
              <a:ext uri="{FF2B5EF4-FFF2-40B4-BE49-F238E27FC236}">
                <a16:creationId xmlns:a16="http://schemas.microsoft.com/office/drawing/2014/main" id="{333CF554-C4F2-4FD9-8479-844A423C8AEE}"/>
              </a:ext>
            </a:extLst>
          </p:cNvPr>
          <p:cNvCxnSpPr>
            <a:cxnSpLocks/>
          </p:cNvCxnSpPr>
          <p:nvPr/>
        </p:nvCxnSpPr>
        <p:spPr>
          <a:xfrm rot="16200000" flipV="1">
            <a:off x="3345958" y="3186939"/>
            <a:ext cx="245695" cy="606057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59">
            <a:extLst>
              <a:ext uri="{FF2B5EF4-FFF2-40B4-BE49-F238E27FC236}">
                <a16:creationId xmlns:a16="http://schemas.microsoft.com/office/drawing/2014/main" id="{E93F1386-5ADA-48F7-ADDA-824C3CDE960F}"/>
              </a:ext>
            </a:extLst>
          </p:cNvPr>
          <p:cNvSpPr txBox="1"/>
          <p:nvPr/>
        </p:nvSpPr>
        <p:spPr>
          <a:xfrm>
            <a:off x="1479331" y="3414481"/>
            <a:ext cx="983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CE</a:t>
            </a:r>
          </a:p>
          <a:p>
            <a:pPr algn="r"/>
            <a:r>
              <a:rPr lang="fr-FR" sz="1200" dirty="0"/>
              <a:t>Cathode</a:t>
            </a:r>
            <a:endParaRPr lang="en-US" sz="1200" dirty="0"/>
          </a:p>
        </p:txBody>
      </p:sp>
      <p:sp>
        <p:nvSpPr>
          <p:cNvPr id="39" name="ZoneTexte 61">
            <a:extLst>
              <a:ext uri="{FF2B5EF4-FFF2-40B4-BE49-F238E27FC236}">
                <a16:creationId xmlns:a16="http://schemas.microsoft.com/office/drawing/2014/main" id="{9744719F-674A-483E-82C1-A14C93A982E9}"/>
              </a:ext>
            </a:extLst>
          </p:cNvPr>
          <p:cNvSpPr txBox="1"/>
          <p:nvPr/>
        </p:nvSpPr>
        <p:spPr>
          <a:xfrm>
            <a:off x="3892976" y="3423730"/>
            <a:ext cx="983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WE</a:t>
            </a:r>
          </a:p>
          <a:p>
            <a:r>
              <a:rPr lang="fr-FR" sz="1200" dirty="0"/>
              <a:t>Anode</a:t>
            </a:r>
            <a:endParaRPr lang="en-US" sz="1200" dirty="0"/>
          </a:p>
        </p:txBody>
      </p:sp>
      <p:cxnSp>
        <p:nvCxnSpPr>
          <p:cNvPr id="40" name="Connecteur droit avec flèche 62">
            <a:extLst>
              <a:ext uri="{FF2B5EF4-FFF2-40B4-BE49-F238E27FC236}">
                <a16:creationId xmlns:a16="http://schemas.microsoft.com/office/drawing/2014/main" id="{1995580A-5BFF-4A2F-AF4B-79F0B3067EE0}"/>
              </a:ext>
            </a:extLst>
          </p:cNvPr>
          <p:cNvCxnSpPr/>
          <p:nvPr/>
        </p:nvCxnSpPr>
        <p:spPr>
          <a:xfrm flipH="1">
            <a:off x="3348718" y="3367118"/>
            <a:ext cx="27700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65">
            <a:extLst>
              <a:ext uri="{FF2B5EF4-FFF2-40B4-BE49-F238E27FC236}">
                <a16:creationId xmlns:a16="http://schemas.microsoft.com/office/drawing/2014/main" id="{304A9B40-6D24-4337-A5E4-430C78EE6504}"/>
              </a:ext>
            </a:extLst>
          </p:cNvPr>
          <p:cNvSpPr txBox="1"/>
          <p:nvPr/>
        </p:nvSpPr>
        <p:spPr>
          <a:xfrm>
            <a:off x="3266531" y="3047119"/>
            <a:ext cx="487037" cy="325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e</a:t>
            </a:r>
            <a:r>
              <a:rPr lang="fr-FR" sz="1100" baseline="30000" dirty="0"/>
              <a:t>-</a:t>
            </a:r>
            <a:endParaRPr lang="en-US" sz="11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995692F-B539-406B-BEC8-5AA2F7F3F207}"/>
              </a:ext>
            </a:extLst>
          </p:cNvPr>
          <p:cNvSpPr/>
          <p:nvPr/>
        </p:nvSpPr>
        <p:spPr>
          <a:xfrm>
            <a:off x="3638550" y="3997643"/>
            <a:ext cx="255202" cy="1260158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F1BB259-A104-4747-BC1C-1FB60C539E0E}"/>
              </a:ext>
            </a:extLst>
          </p:cNvPr>
          <p:cNvGrpSpPr/>
          <p:nvPr/>
        </p:nvGrpSpPr>
        <p:grpSpPr>
          <a:xfrm>
            <a:off x="3068323" y="5308743"/>
            <a:ext cx="1046477" cy="253857"/>
            <a:chOff x="3975852" y="3929963"/>
            <a:chExt cx="1046477" cy="2538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97C36A4-6DB4-430D-B897-AB1A2682CB8A}"/>
                </a:ext>
              </a:extLst>
            </p:cNvPr>
            <p:cNvGrpSpPr/>
            <p:nvPr/>
          </p:nvGrpSpPr>
          <p:grpSpPr>
            <a:xfrm>
              <a:off x="4160568" y="3931820"/>
              <a:ext cx="286021" cy="252000"/>
              <a:chOff x="4167751" y="4223803"/>
              <a:chExt cx="286021" cy="252000"/>
            </a:xfrm>
          </p:grpSpPr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1ECDB86D-376D-40CC-A620-3C6F246DF20D}"/>
                  </a:ext>
                </a:extLst>
              </p:cNvPr>
              <p:cNvSpPr/>
              <p:nvPr/>
            </p:nvSpPr>
            <p:spPr>
              <a:xfrm>
                <a:off x="4167751" y="4223803"/>
                <a:ext cx="286021" cy="252000"/>
              </a:xfrm>
              <a:prstGeom prst="hexagon">
                <a:avLst>
                  <a:gd name="adj" fmla="val 30040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6DD6E36-43CE-476F-97FA-88C75BACFFEA}"/>
                  </a:ext>
                </a:extLst>
              </p:cNvPr>
              <p:cNvGrpSpPr/>
              <p:nvPr/>
            </p:nvGrpSpPr>
            <p:grpSpPr>
              <a:xfrm>
                <a:off x="4218982" y="4233831"/>
                <a:ext cx="183559" cy="225466"/>
                <a:chOff x="4219304" y="4233831"/>
                <a:chExt cx="183559" cy="225466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CB1B0958-C803-48C3-9075-D0083355102C}"/>
                    </a:ext>
                  </a:extLst>
                </p:cNvPr>
                <p:cNvCxnSpPr/>
                <p:nvPr/>
              </p:nvCxnSpPr>
              <p:spPr>
                <a:xfrm>
                  <a:off x="4248084" y="4459297"/>
                  <a:ext cx="12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CB39FD04-1F94-40DF-8759-17B25D7B11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7200000">
                  <a:off x="4156304" y="4296831"/>
                  <a:ext cx="12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D690DA7-90B7-4D4E-A497-E611520413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4400000" flipH="1">
                  <a:off x="4339863" y="4297819"/>
                  <a:ext cx="12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413DF68-CD15-4BB7-B93A-D239ACCD2613}"/>
                </a:ext>
              </a:extLst>
            </p:cNvPr>
            <p:cNvCxnSpPr>
              <a:cxnSpLocks/>
            </p:cNvCxnSpPr>
            <p:nvPr/>
          </p:nvCxnSpPr>
          <p:spPr>
            <a:xfrm>
              <a:off x="4446589" y="4057820"/>
              <a:ext cx="12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4B7B02-8A7A-4096-BE06-B683CC60F4AA}"/>
                </a:ext>
              </a:extLst>
            </p:cNvPr>
            <p:cNvSpPr txBox="1"/>
            <p:nvPr/>
          </p:nvSpPr>
          <p:spPr>
            <a:xfrm>
              <a:off x="4494038" y="3942404"/>
              <a:ext cx="5282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NH</a:t>
              </a:r>
              <a:r>
                <a:rPr lang="fr-FR" sz="900" baseline="-25000" dirty="0"/>
                <a:t>3</a:t>
              </a:r>
              <a:endParaRPr lang="en-US" sz="900" baseline="-250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5FDCE93-4306-45C1-A46E-27CC55BD3650}"/>
                </a:ext>
              </a:extLst>
            </p:cNvPr>
            <p:cNvSpPr txBox="1"/>
            <p:nvPr/>
          </p:nvSpPr>
          <p:spPr>
            <a:xfrm>
              <a:off x="3975852" y="3929963"/>
              <a:ext cx="3048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n</a:t>
              </a:r>
              <a:endParaRPr lang="en-US" sz="900" dirty="0"/>
            </a:p>
          </p:txBody>
        </p:sp>
      </p:grpSp>
      <p:sp>
        <p:nvSpPr>
          <p:cNvPr id="30" name="ZoneTexte 47">
            <a:extLst>
              <a:ext uri="{FF2B5EF4-FFF2-40B4-BE49-F238E27FC236}">
                <a16:creationId xmlns:a16="http://schemas.microsoft.com/office/drawing/2014/main" id="{DC766C17-FB58-4CD6-AD98-A53370BAF3E7}"/>
              </a:ext>
            </a:extLst>
          </p:cNvPr>
          <p:cNvSpPr txBox="1"/>
          <p:nvPr/>
        </p:nvSpPr>
        <p:spPr>
          <a:xfrm>
            <a:off x="3165776" y="4688211"/>
            <a:ext cx="1086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+ 2nH</a:t>
            </a:r>
            <a:r>
              <a:rPr lang="fr-FR" sz="1000" baseline="30000" dirty="0"/>
              <a:t>+ </a:t>
            </a:r>
            <a:r>
              <a:rPr lang="fr-FR" sz="1000" dirty="0"/>
              <a:t>+ 2ne</a:t>
            </a:r>
            <a:r>
              <a:rPr lang="fr-FR" sz="1000" baseline="30000" dirty="0"/>
              <a:t>-</a:t>
            </a:r>
            <a:endParaRPr lang="en-US" sz="1000" baseline="-25000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04D77B1-F6C7-48B6-A4A3-F2A710D7FCBB}"/>
              </a:ext>
            </a:extLst>
          </p:cNvPr>
          <p:cNvGrpSpPr/>
          <p:nvPr/>
        </p:nvGrpSpPr>
        <p:grpSpPr>
          <a:xfrm>
            <a:off x="3149988" y="4235610"/>
            <a:ext cx="985132" cy="576088"/>
            <a:chOff x="4406992" y="4411660"/>
            <a:chExt cx="985132" cy="576088"/>
          </a:xfrm>
        </p:grpSpPr>
        <p:sp>
          <p:nvSpPr>
            <p:cNvPr id="67" name="Double Brace 66">
              <a:extLst>
                <a:ext uri="{FF2B5EF4-FFF2-40B4-BE49-F238E27FC236}">
                  <a16:creationId xmlns:a16="http://schemas.microsoft.com/office/drawing/2014/main" id="{015EB214-3DB8-4323-8A79-F82D976818DF}"/>
                </a:ext>
              </a:extLst>
            </p:cNvPr>
            <p:cNvSpPr/>
            <p:nvPr/>
          </p:nvSpPr>
          <p:spPr>
            <a:xfrm>
              <a:off x="4446589" y="4411660"/>
              <a:ext cx="735011" cy="481869"/>
            </a:xfrm>
            <a:prstGeom prst="bracePair">
              <a:avLst>
                <a:gd name="adj" fmla="val 4050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15398C9-BB5A-4608-9ED3-31A810ED990E}"/>
                </a:ext>
              </a:extLst>
            </p:cNvPr>
            <p:cNvGrpSpPr/>
            <p:nvPr/>
          </p:nvGrpSpPr>
          <p:grpSpPr>
            <a:xfrm>
              <a:off x="4406992" y="4526872"/>
              <a:ext cx="814654" cy="252000"/>
              <a:chOff x="4036417" y="4376152"/>
              <a:chExt cx="814654" cy="252000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8CD7EF52-2EED-4885-8F1C-046A6229CC58}"/>
                  </a:ext>
                </a:extLst>
              </p:cNvPr>
              <p:cNvGrpSpPr/>
              <p:nvPr/>
            </p:nvGrpSpPr>
            <p:grpSpPr>
              <a:xfrm>
                <a:off x="4160568" y="4376152"/>
                <a:ext cx="286021" cy="252000"/>
                <a:chOff x="4167751" y="4223803"/>
                <a:chExt cx="286021" cy="252000"/>
              </a:xfrm>
            </p:grpSpPr>
            <p:sp>
              <p:nvSpPr>
                <p:cNvPr id="49" name="Hexagon 48">
                  <a:extLst>
                    <a:ext uri="{FF2B5EF4-FFF2-40B4-BE49-F238E27FC236}">
                      <a16:creationId xmlns:a16="http://schemas.microsoft.com/office/drawing/2014/main" id="{F8224319-967C-4AC3-830D-11B0DF73C6D1}"/>
                    </a:ext>
                  </a:extLst>
                </p:cNvPr>
                <p:cNvSpPr/>
                <p:nvPr/>
              </p:nvSpPr>
              <p:spPr>
                <a:xfrm>
                  <a:off x="4167751" y="4223803"/>
                  <a:ext cx="286021" cy="252000"/>
                </a:xfrm>
                <a:prstGeom prst="hexagon">
                  <a:avLst>
                    <a:gd name="adj" fmla="val 30040"/>
                    <a:gd name="vf" fmla="val 11547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27E4FF3C-DC19-4A0F-83C0-2F7AC0A63B8C}"/>
                    </a:ext>
                  </a:extLst>
                </p:cNvPr>
                <p:cNvGrpSpPr/>
                <p:nvPr/>
              </p:nvGrpSpPr>
              <p:grpSpPr>
                <a:xfrm>
                  <a:off x="4218982" y="4233831"/>
                  <a:ext cx="183559" cy="225466"/>
                  <a:chOff x="4219304" y="4233831"/>
                  <a:chExt cx="183559" cy="225466"/>
                </a:xfrm>
              </p:grpSpPr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85BC8A06-7A7B-45D7-9700-E148DEBE95F8}"/>
                      </a:ext>
                    </a:extLst>
                  </p:cNvPr>
                  <p:cNvCxnSpPr/>
                  <p:nvPr/>
                </p:nvCxnSpPr>
                <p:spPr>
                  <a:xfrm>
                    <a:off x="4248084" y="4459297"/>
                    <a:ext cx="1260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31A3212B-CB5C-45C5-9678-E64037B0BA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7200000">
                    <a:off x="4156304" y="4296831"/>
                    <a:ext cx="1260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2B5E5EC1-9DE1-4B42-995B-DB6A2F1A1B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4400000" flipH="1">
                    <a:off x="4339863" y="4297819"/>
                    <a:ext cx="1260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9494199-27D8-4709-9B47-ABB6A7BF9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6417" y="4502152"/>
                <a:ext cx="12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4532C9A-B204-4EDB-9060-00B58E9EB889}"/>
                  </a:ext>
                </a:extLst>
              </p:cNvPr>
              <p:cNvSpPr txBox="1"/>
              <p:nvPr/>
            </p:nvSpPr>
            <p:spPr>
              <a:xfrm>
                <a:off x="4494038" y="4386736"/>
                <a:ext cx="35703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/>
                  <a:t>NH</a:t>
                </a:r>
                <a:endParaRPr lang="en-US" sz="900" baseline="-25000" dirty="0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E9593F8-3568-4EDC-A6E5-0E15A9D57D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6589" y="4502152"/>
                <a:ext cx="12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999743A-4272-4E3D-8657-F44F43BF6A59}"/>
                </a:ext>
              </a:extLst>
            </p:cNvPr>
            <p:cNvCxnSpPr>
              <a:cxnSpLocks/>
            </p:cNvCxnSpPr>
            <p:nvPr/>
          </p:nvCxnSpPr>
          <p:spPr>
            <a:xfrm>
              <a:off x="5102737" y="4652872"/>
              <a:ext cx="12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1B75E07-9456-4ABF-AE1C-FC7154D0448F}"/>
                </a:ext>
              </a:extLst>
            </p:cNvPr>
            <p:cNvSpPr txBox="1"/>
            <p:nvPr/>
          </p:nvSpPr>
          <p:spPr>
            <a:xfrm>
              <a:off x="5087324" y="4756916"/>
              <a:ext cx="3048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n</a:t>
              </a:r>
              <a:endParaRPr lang="en-US" sz="900" dirty="0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D9769FE2-174B-4CB2-B39D-09743F2F598E}"/>
              </a:ext>
            </a:extLst>
          </p:cNvPr>
          <p:cNvSpPr txBox="1"/>
          <p:nvPr/>
        </p:nvSpPr>
        <p:spPr>
          <a:xfrm>
            <a:off x="4078517" y="5029200"/>
            <a:ext cx="3897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B050"/>
                </a:solidFill>
              </a:rPr>
              <a:t>Conductive </a:t>
            </a:r>
            <a:r>
              <a:rPr lang="fr-FR" sz="1600" b="1" dirty="0" err="1">
                <a:solidFill>
                  <a:srgbClr val="00B050"/>
                </a:solidFill>
              </a:rPr>
              <a:t>polymers</a:t>
            </a:r>
            <a:r>
              <a:rPr lang="fr-FR" sz="1600" b="1" dirty="0">
                <a:solidFill>
                  <a:srgbClr val="00B050"/>
                </a:solidFill>
              </a:rPr>
              <a:t>: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1600" b="1" dirty="0">
                <a:solidFill>
                  <a:srgbClr val="00B050"/>
                </a:solidFill>
              </a:rPr>
              <a:t>polyaniline, </a:t>
            </a:r>
            <a:r>
              <a:rPr lang="en-US" sz="1600" b="1" dirty="0" err="1">
                <a:solidFill>
                  <a:srgbClr val="00B050"/>
                </a:solidFill>
              </a:rPr>
              <a:t>polypyrrole</a:t>
            </a:r>
            <a:r>
              <a:rPr lang="en-US" sz="1600" b="1" dirty="0">
                <a:solidFill>
                  <a:srgbClr val="00B050"/>
                </a:solidFill>
              </a:rPr>
              <a:t>, </a:t>
            </a:r>
            <a:r>
              <a:rPr lang="en-US" sz="1600" b="1" dirty="0" err="1">
                <a:solidFill>
                  <a:srgbClr val="00B050"/>
                </a:solidFill>
              </a:rPr>
              <a:t>polyfuran</a:t>
            </a:r>
            <a:endParaRPr lang="en-US" sz="1600" b="1" dirty="0">
              <a:solidFill>
                <a:srgbClr val="00B050"/>
              </a:solidFill>
            </a:endParaRPr>
          </a:p>
          <a:p>
            <a:pPr algn="ctr"/>
            <a:r>
              <a:rPr lang="en-US" sz="1600" b="1" dirty="0">
                <a:solidFill>
                  <a:schemeClr val="accent2"/>
                </a:solidFill>
                <a:sym typeface="Wingdings" panose="05000000000000000000" pitchFamily="2" charset="2"/>
              </a:rPr>
              <a:t> Protective coatings, </a:t>
            </a:r>
            <a:r>
              <a:rPr lang="en-US" sz="16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supercaps</a:t>
            </a:r>
            <a:r>
              <a:rPr lang="en-US" sz="1600" b="1" dirty="0">
                <a:solidFill>
                  <a:schemeClr val="accent2"/>
                </a:solidFill>
                <a:sym typeface="Wingdings" panose="05000000000000000000" pitchFamily="2" charset="2"/>
              </a:rPr>
              <a:t> …</a:t>
            </a:r>
            <a:endParaRPr lang="fr-FR" sz="1600" b="1" dirty="0">
              <a:solidFill>
                <a:schemeClr val="accent2"/>
              </a:solidFill>
            </a:endParaRPr>
          </a:p>
        </p:txBody>
      </p:sp>
      <p:sp>
        <p:nvSpPr>
          <p:cNvPr id="74" name="ZoneTexte 1028">
            <a:extLst>
              <a:ext uri="{FF2B5EF4-FFF2-40B4-BE49-F238E27FC236}">
                <a16:creationId xmlns:a16="http://schemas.microsoft.com/office/drawing/2014/main" id="{7134E31A-1179-4B2B-9D23-044D28D99DD9}"/>
              </a:ext>
            </a:extLst>
          </p:cNvPr>
          <p:cNvSpPr txBox="1"/>
          <p:nvPr/>
        </p:nvSpPr>
        <p:spPr>
          <a:xfrm>
            <a:off x="4510228" y="3124200"/>
            <a:ext cx="3033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All </a:t>
            </a:r>
            <a:r>
              <a:rPr lang="fr-FR" dirty="0" err="1">
                <a:solidFill>
                  <a:srgbClr val="0070C0"/>
                </a:solidFill>
              </a:rPr>
              <a:t>features</a:t>
            </a:r>
            <a:r>
              <a:rPr lang="fr-FR" dirty="0">
                <a:solidFill>
                  <a:srgbClr val="0070C0"/>
                </a:solidFill>
              </a:rPr>
              <a:t> must </a:t>
            </a:r>
            <a:r>
              <a:rPr lang="fr-FR" dirty="0" err="1">
                <a:solidFill>
                  <a:srgbClr val="0070C0"/>
                </a:solidFill>
              </a:rPr>
              <a:t>be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electrically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connected</a:t>
            </a:r>
            <a:endParaRPr lang="fr-FR" dirty="0">
              <a:solidFill>
                <a:srgbClr val="0070C0"/>
              </a:solidFill>
            </a:endParaRPr>
          </a:p>
          <a:p>
            <a:pPr algn="ctr"/>
            <a:endParaRPr lang="fr-FR" dirty="0">
              <a:solidFill>
                <a:srgbClr val="0070C0"/>
              </a:solidFill>
            </a:endParaRPr>
          </a:p>
          <a:p>
            <a:pPr algn="ctr"/>
            <a:r>
              <a:rPr lang="fr-FR" dirty="0" err="1">
                <a:solidFill>
                  <a:srgbClr val="0070C0"/>
                </a:solidFill>
              </a:rPr>
              <a:t>Electrodeposit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properties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controlled</a:t>
            </a:r>
            <a:r>
              <a:rPr lang="fr-FR" dirty="0">
                <a:solidFill>
                  <a:srgbClr val="0070C0"/>
                </a:solidFill>
              </a:rPr>
              <a:t> by the </a:t>
            </a:r>
            <a:r>
              <a:rPr lang="fr-FR" dirty="0" err="1">
                <a:solidFill>
                  <a:srgbClr val="0070C0"/>
                </a:solidFill>
              </a:rPr>
              <a:t>electrolyte</a:t>
            </a:r>
            <a:r>
              <a:rPr lang="fr-FR" dirty="0">
                <a:solidFill>
                  <a:srgbClr val="0070C0"/>
                </a:solidFill>
              </a:rPr>
              <a:t> and </a:t>
            </a:r>
            <a:r>
              <a:rPr lang="fr-FR" dirty="0" err="1">
                <a:solidFill>
                  <a:srgbClr val="0070C0"/>
                </a:solidFill>
              </a:rPr>
              <a:t>electrode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potential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75" name="Slide Number Placeholder 1">
            <a:extLst>
              <a:ext uri="{FF2B5EF4-FFF2-40B4-BE49-F238E27FC236}">
                <a16:creationId xmlns:a16="http://schemas.microsoft.com/office/drawing/2014/main" id="{F331A95B-C9A4-4DD2-BACA-5B9B9BDF3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21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66171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Additive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Electrolytic</a:t>
            </a:r>
            <a:r>
              <a:rPr lang="fr-CH" sz="2000" dirty="0">
                <a:solidFill>
                  <a:schemeClr val="tx1"/>
                </a:solidFill>
              </a:rPr>
              <a:t> </a:t>
            </a:r>
            <a:r>
              <a:rPr lang="fr-CH" sz="2000" dirty="0" err="1">
                <a:solidFill>
                  <a:schemeClr val="tx1"/>
                </a:solidFill>
              </a:rPr>
              <a:t>deposition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Electroless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precipitation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Electrophoretic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4AB4C760-1E26-48EE-8690-50F805EBA795}"/>
                  </a:ext>
                </a:extLst>
              </p:cNvPr>
              <p:cNvSpPr txBox="1"/>
              <p:nvPr/>
            </p:nvSpPr>
            <p:spPr>
              <a:xfrm>
                <a:off x="228601" y="1295400"/>
                <a:ext cx="8686800" cy="1372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Faradaic current converts solvated ions (e- acceptor) into a solid deposit onto an electrode surface (e- donor).</a:t>
                </a:r>
              </a:p>
              <a:p>
                <a:pPr algn="ctr"/>
                <a:r>
                  <a:rPr lang="fr-CH" sz="1600" dirty="0"/>
                  <a:t>Typically </a:t>
                </a:r>
                <a:r>
                  <a:rPr lang="fr-CH" sz="1600" dirty="0" err="1"/>
                  <a:t>cathodic</a:t>
                </a:r>
                <a:r>
                  <a:rPr lang="fr-CH" sz="1600" dirty="0"/>
                  <a:t> / </a:t>
                </a:r>
                <a:r>
                  <a:rPr lang="fr-CH" sz="1600" dirty="0" err="1"/>
                  <a:t>reduction</a:t>
                </a:r>
                <a:r>
                  <a:rPr lang="fr-CH" sz="1600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𝑠𝑜𝑙𝑣𝑎𝑡𝑒𝑑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CH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fr-CH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𝑠𝑜𝑙𝑖𝑑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sz="1600" dirty="0"/>
              </a:p>
              <a:p>
                <a:pPr algn="ctr"/>
                <a:r>
                  <a:rPr lang="en-US" sz="1600" dirty="0"/>
                  <a:t>Rarely anodic / oxidation (</a:t>
                </a:r>
                <a:r>
                  <a:rPr lang="en-US" sz="1600" i="1" dirty="0"/>
                  <a:t>e.g.</a:t>
                </a:r>
                <a:r>
                  <a:rPr lang="en-US" sz="1600" dirty="0"/>
                  <a:t>, selenium, tellurium, polyaniline, </a:t>
                </a:r>
                <a:r>
                  <a:rPr lang="en-US" sz="1600" dirty="0" err="1"/>
                  <a:t>polypyrrole</a:t>
                </a:r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4AB4C760-1E26-48EE-8690-50F805EBA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295400"/>
                <a:ext cx="8686800" cy="1372363"/>
              </a:xfrm>
              <a:prstGeom prst="rect">
                <a:avLst/>
              </a:prstGeom>
              <a:blipFill>
                <a:blip r:embed="rId2"/>
                <a:stretch>
                  <a:fillRect t="-4000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22">
            <a:extLst>
              <a:ext uri="{FF2B5EF4-FFF2-40B4-BE49-F238E27FC236}">
                <a16:creationId xmlns:a16="http://schemas.microsoft.com/office/drawing/2014/main" id="{348ED8CF-9357-4D3A-915C-448BD33EF5BB}"/>
              </a:ext>
            </a:extLst>
          </p:cNvPr>
          <p:cNvSpPr txBox="1"/>
          <p:nvPr/>
        </p:nvSpPr>
        <p:spPr>
          <a:xfrm>
            <a:off x="1662002" y="2650220"/>
            <a:ext cx="5805598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Electroforming</a:t>
            </a:r>
            <a:endParaRPr lang="en-US" sz="2400" b="1" baseline="-25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522290-6C65-40BA-99BF-9242C8F79A25}"/>
              </a:ext>
            </a:extLst>
          </p:cNvPr>
          <p:cNvSpPr/>
          <p:nvPr/>
        </p:nvSpPr>
        <p:spPr>
          <a:xfrm>
            <a:off x="1447800" y="2650220"/>
            <a:ext cx="62484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8E6C96-9926-48CA-A2EB-A56E04581160}"/>
              </a:ext>
            </a:extLst>
          </p:cNvPr>
          <p:cNvSpPr txBox="1"/>
          <p:nvPr/>
        </p:nvSpPr>
        <p:spPr>
          <a:xfrm>
            <a:off x="222991" y="6096000"/>
            <a:ext cx="8692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functional coatings (metals, alloys, supersaturated solid solutions, ceramics, polymers), surface texturing, 3D parts, </a:t>
            </a:r>
            <a:r>
              <a:rPr lang="en-US" dirty="0" err="1"/>
              <a:t>microcomponents</a:t>
            </a:r>
            <a:r>
              <a:rPr lang="en-US" dirty="0"/>
              <a:t>, nanostructures </a:t>
            </a:r>
            <a:endParaRPr lang="en-US" sz="1800" dirty="0"/>
          </a:p>
          <a:p>
            <a:endParaRPr lang="en-US" dirty="0"/>
          </a:p>
        </p:txBody>
      </p:sp>
      <p:sp>
        <p:nvSpPr>
          <p:cNvPr id="42" name="ZoneTexte 1028">
            <a:extLst>
              <a:ext uri="{FF2B5EF4-FFF2-40B4-BE49-F238E27FC236}">
                <a16:creationId xmlns:a16="http://schemas.microsoft.com/office/drawing/2014/main" id="{D4644D2B-EDF0-4A7F-BEEB-9B1A55D9E964}"/>
              </a:ext>
            </a:extLst>
          </p:cNvPr>
          <p:cNvSpPr txBox="1"/>
          <p:nvPr/>
        </p:nvSpPr>
        <p:spPr>
          <a:xfrm>
            <a:off x="4510228" y="3124200"/>
            <a:ext cx="3033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All </a:t>
            </a:r>
            <a:r>
              <a:rPr lang="fr-FR" dirty="0" err="1">
                <a:solidFill>
                  <a:srgbClr val="0070C0"/>
                </a:solidFill>
              </a:rPr>
              <a:t>features</a:t>
            </a:r>
            <a:r>
              <a:rPr lang="fr-FR" dirty="0">
                <a:solidFill>
                  <a:srgbClr val="0070C0"/>
                </a:solidFill>
              </a:rPr>
              <a:t> must </a:t>
            </a:r>
            <a:r>
              <a:rPr lang="fr-FR" dirty="0" err="1">
                <a:solidFill>
                  <a:srgbClr val="0070C0"/>
                </a:solidFill>
              </a:rPr>
              <a:t>be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electrically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connected</a:t>
            </a:r>
            <a:endParaRPr lang="fr-FR" dirty="0">
              <a:solidFill>
                <a:srgbClr val="0070C0"/>
              </a:solidFill>
            </a:endParaRPr>
          </a:p>
          <a:p>
            <a:pPr algn="ctr"/>
            <a:endParaRPr lang="fr-FR" dirty="0">
              <a:solidFill>
                <a:srgbClr val="0070C0"/>
              </a:solidFill>
            </a:endParaRPr>
          </a:p>
          <a:p>
            <a:pPr algn="ctr"/>
            <a:r>
              <a:rPr lang="fr-FR" dirty="0" err="1">
                <a:solidFill>
                  <a:srgbClr val="0070C0"/>
                </a:solidFill>
              </a:rPr>
              <a:t>Electrodeposit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properties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controlled</a:t>
            </a:r>
            <a:r>
              <a:rPr lang="fr-FR" dirty="0">
                <a:solidFill>
                  <a:srgbClr val="0070C0"/>
                </a:solidFill>
              </a:rPr>
              <a:t> by the </a:t>
            </a:r>
            <a:r>
              <a:rPr lang="fr-FR" dirty="0" err="1">
                <a:solidFill>
                  <a:srgbClr val="0070C0"/>
                </a:solidFill>
              </a:rPr>
              <a:t>electrolyte</a:t>
            </a:r>
            <a:r>
              <a:rPr lang="fr-FR" dirty="0">
                <a:solidFill>
                  <a:srgbClr val="0070C0"/>
                </a:solidFill>
              </a:rPr>
              <a:t> and </a:t>
            </a:r>
            <a:r>
              <a:rPr lang="fr-FR" dirty="0" err="1">
                <a:solidFill>
                  <a:srgbClr val="0070C0"/>
                </a:solidFill>
              </a:rPr>
              <a:t>electrode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potential</a:t>
            </a:r>
            <a:endParaRPr lang="fr-FR" dirty="0">
              <a:solidFill>
                <a:srgbClr val="0070C0"/>
              </a:solidFill>
            </a:endParaRPr>
          </a:p>
          <a:p>
            <a:pPr algn="ctr"/>
            <a:endParaRPr lang="fr-FR" dirty="0">
              <a:solidFill>
                <a:srgbClr val="0070C0"/>
              </a:solidFill>
            </a:endParaRPr>
          </a:p>
          <a:p>
            <a:pPr algn="ctr"/>
            <a:r>
              <a:rPr lang="fr-FR" dirty="0" err="1">
                <a:solidFill>
                  <a:srgbClr val="0070C0"/>
                </a:solidFill>
              </a:rPr>
              <a:t>Electrodeposition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is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conformal</a:t>
            </a:r>
            <a:endParaRPr lang="fr-FR" dirty="0">
              <a:solidFill>
                <a:srgbClr val="0070C0"/>
              </a:solidFill>
            </a:endParaRPr>
          </a:p>
        </p:txBody>
      </p:sp>
      <p:grpSp>
        <p:nvGrpSpPr>
          <p:cNvPr id="43" name="Groupe 1029">
            <a:extLst>
              <a:ext uri="{FF2B5EF4-FFF2-40B4-BE49-F238E27FC236}">
                <a16:creationId xmlns:a16="http://schemas.microsoft.com/office/drawing/2014/main" id="{16C48978-924B-490F-85C3-24CC31FFB03A}"/>
              </a:ext>
            </a:extLst>
          </p:cNvPr>
          <p:cNvGrpSpPr/>
          <p:nvPr/>
        </p:nvGrpSpPr>
        <p:grpSpPr>
          <a:xfrm>
            <a:off x="1752600" y="3009042"/>
            <a:ext cx="2614560" cy="2831531"/>
            <a:chOff x="3369123" y="4252460"/>
            <a:chExt cx="2350944" cy="2496296"/>
          </a:xfrm>
        </p:grpSpPr>
        <p:pic>
          <p:nvPicPr>
            <p:cNvPr id="45" name="Picture 4" descr="Electroforming - Wikipedia">
              <a:extLst>
                <a:ext uri="{FF2B5EF4-FFF2-40B4-BE49-F238E27FC236}">
                  <a16:creationId xmlns:a16="http://schemas.microsoft.com/office/drawing/2014/main" id="{BED92F88-E254-4C08-8BDF-C48A4575B3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9123" y="4252460"/>
              <a:ext cx="2350944" cy="1567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Electroforming – Sherri Haab Designs">
              <a:extLst>
                <a:ext uri="{FF2B5EF4-FFF2-40B4-BE49-F238E27FC236}">
                  <a16:creationId xmlns:a16="http://schemas.microsoft.com/office/drawing/2014/main" id="{5EB36C67-1DA2-44DA-B0C7-7364944AD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733" y="5871176"/>
              <a:ext cx="1085666" cy="877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object 5">
              <a:extLst>
                <a:ext uri="{FF2B5EF4-FFF2-40B4-BE49-F238E27FC236}">
                  <a16:creationId xmlns:a16="http://schemas.microsoft.com/office/drawing/2014/main" id="{9145772B-CF81-42E6-8BDF-29DBC0D307D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80116" y="5978445"/>
              <a:ext cx="669797" cy="663042"/>
            </a:xfrm>
            <a:prstGeom prst="rect">
              <a:avLst/>
            </a:prstGeom>
          </p:spPr>
        </p:pic>
      </p:grpSp>
      <p:sp>
        <p:nvSpPr>
          <p:cNvPr id="48" name="Slide Number Placeholder 1">
            <a:extLst>
              <a:ext uri="{FF2B5EF4-FFF2-40B4-BE49-F238E27FC236}">
                <a16:creationId xmlns:a16="http://schemas.microsoft.com/office/drawing/2014/main" id="{8EA192A5-77C0-43FF-8749-25866AA23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22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88327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Additive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Electrolytic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Electroless</a:t>
            </a:r>
            <a:r>
              <a:rPr lang="fr-CH" sz="2000" dirty="0">
                <a:solidFill>
                  <a:schemeClr val="tx1"/>
                </a:solidFill>
              </a:rPr>
              <a:t> </a:t>
            </a:r>
            <a:r>
              <a:rPr lang="fr-CH" sz="2000" dirty="0" err="1">
                <a:solidFill>
                  <a:schemeClr val="tx1"/>
                </a:solidFill>
              </a:rPr>
              <a:t>deposition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precipitation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Electrophoretic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ZoneTexte 35">
            <a:extLst>
              <a:ext uri="{FF2B5EF4-FFF2-40B4-BE49-F238E27FC236}">
                <a16:creationId xmlns:a16="http://schemas.microsoft.com/office/drawing/2014/main" id="{6EE8AF92-66AE-4039-A09B-756CEAEB1311}"/>
              </a:ext>
            </a:extLst>
          </p:cNvPr>
          <p:cNvSpPr txBox="1"/>
          <p:nvPr/>
        </p:nvSpPr>
        <p:spPr>
          <a:xfrm>
            <a:off x="228601" y="12954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Deposition is mediated by redox reactions between a reductant (e-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donnor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an oxidant (e- acceptor).</a:t>
            </a:r>
          </a:p>
          <a:p>
            <a:pPr algn="ctr"/>
            <a:r>
              <a:rPr lang="en-US" sz="1600" dirty="0"/>
              <a:t>No external polarization needed, no counter electrode needed</a:t>
            </a:r>
          </a:p>
        </p:txBody>
      </p:sp>
      <p:sp>
        <p:nvSpPr>
          <p:cNvPr id="13" name="ZoneTexte 22">
            <a:extLst>
              <a:ext uri="{FF2B5EF4-FFF2-40B4-BE49-F238E27FC236}">
                <a16:creationId xmlns:a16="http://schemas.microsoft.com/office/drawing/2014/main" id="{23061831-1146-4647-924B-F01AB8FC2506}"/>
              </a:ext>
            </a:extLst>
          </p:cNvPr>
          <p:cNvSpPr txBox="1"/>
          <p:nvPr/>
        </p:nvSpPr>
        <p:spPr>
          <a:xfrm>
            <a:off x="1662002" y="2650220"/>
            <a:ext cx="5805598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/>
              <a:t>Redox </a:t>
            </a:r>
            <a:r>
              <a:rPr lang="fr-CH" sz="2400" b="1" dirty="0" err="1"/>
              <a:t>reaction</a:t>
            </a:r>
            <a:endParaRPr lang="fr-CH" sz="2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0D1661-B906-4072-93D8-B508427FA23B}"/>
              </a:ext>
            </a:extLst>
          </p:cNvPr>
          <p:cNvSpPr/>
          <p:nvPr/>
        </p:nvSpPr>
        <p:spPr>
          <a:xfrm>
            <a:off x="1066800" y="2650220"/>
            <a:ext cx="70104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A20097-EC57-4734-9E01-7F6D24E953AD}"/>
              </a:ext>
            </a:extLst>
          </p:cNvPr>
          <p:cNvSpPr txBox="1"/>
          <p:nvPr/>
        </p:nvSpPr>
        <p:spPr>
          <a:xfrm>
            <a:off x="222991" y="6096000"/>
            <a:ext cx="869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metallization of insulating parts, conformal coatings on complex geometries</a:t>
            </a:r>
          </a:p>
        </p:txBody>
      </p:sp>
      <p:sp>
        <p:nvSpPr>
          <p:cNvPr id="16" name="ZoneTexte 43">
            <a:extLst>
              <a:ext uri="{FF2B5EF4-FFF2-40B4-BE49-F238E27FC236}">
                <a16:creationId xmlns:a16="http://schemas.microsoft.com/office/drawing/2014/main" id="{6F1C0AE4-72CC-4797-91F5-9ED1C7401F38}"/>
              </a:ext>
            </a:extLst>
          </p:cNvPr>
          <p:cNvSpPr txBox="1"/>
          <p:nvPr/>
        </p:nvSpPr>
        <p:spPr>
          <a:xfrm>
            <a:off x="1598135" y="3281444"/>
            <a:ext cx="1627662" cy="27699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9A3BD7-5851-4075-88AB-A8B5490AA2D2}"/>
              </a:ext>
            </a:extLst>
          </p:cNvPr>
          <p:cNvGrpSpPr/>
          <p:nvPr/>
        </p:nvGrpSpPr>
        <p:grpSpPr>
          <a:xfrm>
            <a:off x="1238596" y="3124200"/>
            <a:ext cx="6666808" cy="2740807"/>
            <a:chOff x="1447800" y="3124200"/>
            <a:chExt cx="6666808" cy="2740807"/>
          </a:xfrm>
        </p:grpSpPr>
        <p:pic>
          <p:nvPicPr>
            <p:cNvPr id="17" name="Image 7">
              <a:extLst>
                <a:ext uri="{FF2B5EF4-FFF2-40B4-BE49-F238E27FC236}">
                  <a16:creationId xmlns:a16="http://schemas.microsoft.com/office/drawing/2014/main" id="{99DB1A4D-0770-4D9F-90D2-36B401D1E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800" y="3124200"/>
              <a:ext cx="1775932" cy="2590770"/>
            </a:xfrm>
            <a:prstGeom prst="rect">
              <a:avLst/>
            </a:prstGeom>
          </p:spPr>
        </p:pic>
        <p:cxnSp>
          <p:nvCxnSpPr>
            <p:cNvPr id="18" name="Connecteur droit avec flèche 9">
              <a:extLst>
                <a:ext uri="{FF2B5EF4-FFF2-40B4-BE49-F238E27FC236}">
                  <a16:creationId xmlns:a16="http://schemas.microsoft.com/office/drawing/2014/main" id="{BEAEE3BE-054E-407B-8598-8561B2FD4E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0400" y="4191000"/>
              <a:ext cx="0" cy="1080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0">
                  <a:extLst>
                    <a:ext uri="{FF2B5EF4-FFF2-40B4-BE49-F238E27FC236}">
                      <a16:creationId xmlns:a16="http://schemas.microsoft.com/office/drawing/2014/main" id="{17BE0FC6-2BC2-41B6-97D3-9E3C0255B4EC}"/>
                    </a:ext>
                  </a:extLst>
                </p:cNvPr>
                <p:cNvSpPr txBox="1"/>
                <p:nvPr/>
              </p:nvSpPr>
              <p:spPr>
                <a:xfrm>
                  <a:off x="3200400" y="4407835"/>
                  <a:ext cx="1464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CH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Driving force </a:t>
                  </a:r>
                  <a14:m>
                    <m:oMath xmlns:m="http://schemas.openxmlformats.org/officeDocument/2006/math">
                      <m:r>
                        <a:rPr lang="fr-CH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fr-CH" b="0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sSup>
                        <m:sSupPr>
                          <m:ctrlPr>
                            <a:rPr lang="fr-CH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CH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endParaRPr lang="en-US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9" name="ZoneTexte 10">
                  <a:extLst>
                    <a:ext uri="{FF2B5EF4-FFF2-40B4-BE49-F238E27FC236}">
                      <a16:creationId xmlns:a16="http://schemas.microsoft.com/office/drawing/2014/main" id="{17BE0FC6-2BC2-41B6-97D3-9E3C0255B4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0400" y="4407835"/>
                  <a:ext cx="1464700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417" t="-5660" r="-5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Image 11">
              <a:extLst>
                <a:ext uri="{FF2B5EF4-FFF2-40B4-BE49-F238E27FC236}">
                  <a16:creationId xmlns:a16="http://schemas.microsoft.com/office/drawing/2014/main" id="{B4F4439A-330B-4720-AF9C-1D3A3B375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3434" y="3124200"/>
              <a:ext cx="3341174" cy="2740807"/>
            </a:xfrm>
            <a:prstGeom prst="rect">
              <a:avLst/>
            </a:prstGeom>
          </p:spPr>
        </p:pic>
      </p:grp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A6ED2FB6-0EE2-49D5-9EBC-373FA9F49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23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49117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D23B9A-94FE-4918-B5BE-CC83A2636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6"/>
          <a:stretch/>
        </p:blipFill>
        <p:spPr>
          <a:xfrm>
            <a:off x="771260" y="3475700"/>
            <a:ext cx="4097866" cy="13165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Additive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Electrolytic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Electroless</a:t>
            </a:r>
            <a:r>
              <a:rPr lang="fr-CH" sz="2000" dirty="0">
                <a:solidFill>
                  <a:schemeClr val="tx1"/>
                </a:solidFill>
              </a:rPr>
              <a:t> </a:t>
            </a:r>
            <a:r>
              <a:rPr lang="fr-CH" sz="2000" dirty="0" err="1">
                <a:solidFill>
                  <a:schemeClr val="tx1"/>
                </a:solidFill>
              </a:rPr>
              <a:t>deposition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precipitation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Electrophoretic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ZoneTexte 35">
            <a:extLst>
              <a:ext uri="{FF2B5EF4-FFF2-40B4-BE49-F238E27FC236}">
                <a16:creationId xmlns:a16="http://schemas.microsoft.com/office/drawing/2014/main" id="{6EE8AF92-66AE-4039-A09B-756CEAEB1311}"/>
              </a:ext>
            </a:extLst>
          </p:cNvPr>
          <p:cNvSpPr txBox="1"/>
          <p:nvPr/>
        </p:nvSpPr>
        <p:spPr>
          <a:xfrm>
            <a:off x="228601" y="12954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Deposition is mediated by redox reactions between a reductant (e-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donnor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an oxidant (e- acceptor).</a:t>
            </a:r>
          </a:p>
          <a:p>
            <a:pPr algn="ctr"/>
            <a:r>
              <a:rPr lang="en-US" sz="1600" dirty="0"/>
              <a:t>No external polarization needed, no counter electrode needed</a:t>
            </a:r>
          </a:p>
        </p:txBody>
      </p:sp>
      <p:sp>
        <p:nvSpPr>
          <p:cNvPr id="13" name="ZoneTexte 22">
            <a:extLst>
              <a:ext uri="{FF2B5EF4-FFF2-40B4-BE49-F238E27FC236}">
                <a16:creationId xmlns:a16="http://schemas.microsoft.com/office/drawing/2014/main" id="{23061831-1146-4647-924B-F01AB8FC2506}"/>
              </a:ext>
            </a:extLst>
          </p:cNvPr>
          <p:cNvSpPr txBox="1"/>
          <p:nvPr/>
        </p:nvSpPr>
        <p:spPr>
          <a:xfrm>
            <a:off x="1662002" y="2650220"/>
            <a:ext cx="5805598" cy="67710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Autocatalytic</a:t>
            </a:r>
            <a:r>
              <a:rPr lang="fr-CH" sz="2400" b="1" dirty="0"/>
              <a:t> </a:t>
            </a:r>
            <a:r>
              <a:rPr lang="fr-CH" sz="2400" b="1" dirty="0" err="1"/>
              <a:t>plating</a:t>
            </a:r>
            <a:endParaRPr lang="fr-CH" sz="2400" b="1" dirty="0"/>
          </a:p>
          <a:p>
            <a:pPr algn="ctr"/>
            <a:r>
              <a:rPr lang="fr-CH" sz="2000" b="1" dirty="0">
                <a:solidFill>
                  <a:srgbClr val="1B2AED"/>
                </a:solidFill>
              </a:rPr>
              <a:t>Red and Ox are </a:t>
            </a:r>
            <a:r>
              <a:rPr lang="fr-CH" sz="2000" b="1" dirty="0" err="1">
                <a:solidFill>
                  <a:srgbClr val="1B2AED"/>
                </a:solidFill>
              </a:rPr>
              <a:t>both</a:t>
            </a:r>
            <a:r>
              <a:rPr lang="fr-CH" sz="2000" b="1" dirty="0">
                <a:solidFill>
                  <a:srgbClr val="1B2AED"/>
                </a:solidFill>
              </a:rPr>
              <a:t> </a:t>
            </a:r>
            <a:r>
              <a:rPr lang="fr-CH" sz="2000" b="1" dirty="0" err="1">
                <a:solidFill>
                  <a:srgbClr val="1B2AED"/>
                </a:solidFill>
              </a:rPr>
              <a:t>solvated</a:t>
            </a:r>
            <a:r>
              <a:rPr lang="fr-CH" sz="2000" b="1" dirty="0">
                <a:solidFill>
                  <a:srgbClr val="1B2AED"/>
                </a:solidFill>
              </a:rPr>
              <a:t> </a:t>
            </a:r>
            <a:r>
              <a:rPr lang="fr-CH" sz="2000" b="1" dirty="0" err="1">
                <a:solidFill>
                  <a:srgbClr val="1B2AED"/>
                </a:solidFill>
              </a:rPr>
              <a:t>species</a:t>
            </a:r>
            <a:endParaRPr lang="fr-CH" sz="2400" b="1" dirty="0">
              <a:solidFill>
                <a:srgbClr val="1B2AED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0D1661-B906-4072-93D8-B508427FA23B}"/>
              </a:ext>
            </a:extLst>
          </p:cNvPr>
          <p:cNvSpPr/>
          <p:nvPr/>
        </p:nvSpPr>
        <p:spPr>
          <a:xfrm>
            <a:off x="617604" y="2650220"/>
            <a:ext cx="7908792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A20097-EC57-4734-9E01-7F6D24E953AD}"/>
              </a:ext>
            </a:extLst>
          </p:cNvPr>
          <p:cNvSpPr txBox="1"/>
          <p:nvPr/>
        </p:nvSpPr>
        <p:spPr>
          <a:xfrm>
            <a:off x="222991" y="6096000"/>
            <a:ext cx="8692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metallization of insulating parts, conformal coatings on complex geometries, modification of surface chemistry, nanocomposites</a:t>
            </a:r>
            <a:endParaRPr lang="en-US" sz="1800" dirty="0"/>
          </a:p>
          <a:p>
            <a:endParaRPr lang="en-US" dirty="0"/>
          </a:p>
        </p:txBody>
      </p:sp>
      <p:sp>
        <p:nvSpPr>
          <p:cNvPr id="16" name="ZoneTexte 43">
            <a:extLst>
              <a:ext uri="{FF2B5EF4-FFF2-40B4-BE49-F238E27FC236}">
                <a16:creationId xmlns:a16="http://schemas.microsoft.com/office/drawing/2014/main" id="{6F1C0AE4-72CC-4797-91F5-9ED1C7401F38}"/>
              </a:ext>
            </a:extLst>
          </p:cNvPr>
          <p:cNvSpPr txBox="1"/>
          <p:nvPr/>
        </p:nvSpPr>
        <p:spPr>
          <a:xfrm>
            <a:off x="1598135" y="3281444"/>
            <a:ext cx="1627662" cy="27699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endParaRPr lang="en-US" b="1" dirty="0"/>
          </a:p>
        </p:txBody>
      </p:sp>
      <p:pic>
        <p:nvPicPr>
          <p:cNvPr id="21" name="Picture 2" descr="Self-lubricating Metal Composite Coatings by Electrodeposition or Electroless  Deposition | SpringerLink">
            <a:extLst>
              <a:ext uri="{FF2B5EF4-FFF2-40B4-BE49-F238E27FC236}">
                <a16:creationId xmlns:a16="http://schemas.microsoft.com/office/drawing/2014/main" id="{65F60D3B-A7DA-4CC9-AAA7-97A8AEE3D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52800"/>
            <a:ext cx="3412529" cy="251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4CAAF6-2658-4860-A54B-4B3405B9BCAE}"/>
              </a:ext>
            </a:extLst>
          </p:cNvPr>
          <p:cNvSpPr txBox="1"/>
          <p:nvPr/>
        </p:nvSpPr>
        <p:spPr>
          <a:xfrm>
            <a:off x="643468" y="4995332"/>
            <a:ext cx="4157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b="1" dirty="0">
                <a:solidFill>
                  <a:srgbClr val="00B050"/>
                </a:solidFill>
              </a:rPr>
              <a:t>Phosphorous </a:t>
            </a:r>
            <a:r>
              <a:rPr lang="fr-FR" sz="1400" b="1" dirty="0" err="1">
                <a:solidFill>
                  <a:srgbClr val="00B050"/>
                </a:solidFill>
              </a:rPr>
              <a:t>is</a:t>
            </a:r>
            <a:r>
              <a:rPr lang="fr-FR" sz="1400" b="1" dirty="0">
                <a:solidFill>
                  <a:srgbClr val="00B050"/>
                </a:solidFill>
              </a:rPr>
              <a:t> </a:t>
            </a:r>
            <a:r>
              <a:rPr lang="fr-FR" sz="1400" b="1" dirty="0" err="1">
                <a:solidFill>
                  <a:srgbClr val="00B050"/>
                </a:solidFill>
              </a:rPr>
              <a:t>codeposited</a:t>
            </a:r>
            <a:r>
              <a:rPr lang="fr-FR" sz="1400" b="1" dirty="0">
                <a:solidFill>
                  <a:srgbClr val="00B050"/>
                </a:solidFill>
              </a:rPr>
              <a:t> (</a:t>
            </a:r>
            <a:r>
              <a:rPr lang="fr-FR" sz="1400" b="1" dirty="0" err="1">
                <a:solidFill>
                  <a:srgbClr val="00B050"/>
                </a:solidFill>
              </a:rPr>
              <a:t>amorphous</a:t>
            </a:r>
            <a:r>
              <a:rPr lang="fr-FR" sz="1400" b="1" dirty="0">
                <a:solidFill>
                  <a:srgbClr val="00B050"/>
                </a:solidFill>
              </a:rPr>
              <a:t>)</a:t>
            </a:r>
          </a:p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00B050"/>
                </a:solidFill>
              </a:rPr>
              <a:t>Possible to incorporate particles (hardness, friction)</a:t>
            </a:r>
          </a:p>
          <a:p>
            <a:pPr algn="ctr">
              <a:spcAft>
                <a:spcPts val="600"/>
              </a:spcAft>
            </a:pPr>
            <a:r>
              <a:rPr lang="en-US" sz="1600" b="1" i="1" dirty="0">
                <a:solidFill>
                  <a:schemeClr val="accent2"/>
                </a:solidFill>
                <a:sym typeface="Wingdings" panose="05000000000000000000" pitchFamily="2" charset="2"/>
              </a:rPr>
              <a:t> Used for hard </a:t>
            </a:r>
            <a:r>
              <a:rPr lang="en-US" sz="1600" b="1" i="1" dirty="0" err="1">
                <a:solidFill>
                  <a:schemeClr val="accent2"/>
                </a:solidFill>
                <a:sym typeface="Wingdings" panose="05000000000000000000" pitchFamily="2" charset="2"/>
              </a:rPr>
              <a:t>amagnetic</a:t>
            </a:r>
            <a:r>
              <a:rPr lang="en-US" sz="1600" b="1" i="1" dirty="0">
                <a:solidFill>
                  <a:schemeClr val="accent2"/>
                </a:solidFill>
                <a:sym typeface="Wingdings" panose="05000000000000000000" pitchFamily="2" charset="2"/>
              </a:rPr>
              <a:t> coatings</a:t>
            </a:r>
            <a:endParaRPr lang="en-US" sz="1600" b="1" i="1" dirty="0">
              <a:solidFill>
                <a:schemeClr val="accent2"/>
              </a:solidFill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18867CED-9D91-480C-A6DF-F655341B6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24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09821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Additive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Electrolytic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Electroless</a:t>
            </a:r>
            <a:r>
              <a:rPr lang="fr-CH" sz="2000" dirty="0">
                <a:solidFill>
                  <a:schemeClr val="tx1"/>
                </a:solidFill>
              </a:rPr>
              <a:t> </a:t>
            </a:r>
            <a:r>
              <a:rPr lang="fr-CH" sz="2000" dirty="0" err="1">
                <a:solidFill>
                  <a:schemeClr val="tx1"/>
                </a:solidFill>
              </a:rPr>
              <a:t>deposition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precipitation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Electrophoretic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ZoneTexte 35">
            <a:extLst>
              <a:ext uri="{FF2B5EF4-FFF2-40B4-BE49-F238E27FC236}">
                <a16:creationId xmlns:a16="http://schemas.microsoft.com/office/drawing/2014/main" id="{6EE8AF92-66AE-4039-A09B-756CEAEB1311}"/>
              </a:ext>
            </a:extLst>
          </p:cNvPr>
          <p:cNvSpPr txBox="1"/>
          <p:nvPr/>
        </p:nvSpPr>
        <p:spPr>
          <a:xfrm>
            <a:off x="228601" y="12954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Deposition is mediated by redox reactions between a reductant (e-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donnor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an oxidant (e- acceptor).</a:t>
            </a:r>
          </a:p>
          <a:p>
            <a:pPr algn="ctr"/>
            <a:r>
              <a:rPr lang="en-US" sz="1600" dirty="0"/>
              <a:t>No external polarization needed, no counter electrode needed</a:t>
            </a:r>
          </a:p>
        </p:txBody>
      </p:sp>
      <p:sp>
        <p:nvSpPr>
          <p:cNvPr id="13" name="ZoneTexte 22">
            <a:extLst>
              <a:ext uri="{FF2B5EF4-FFF2-40B4-BE49-F238E27FC236}">
                <a16:creationId xmlns:a16="http://schemas.microsoft.com/office/drawing/2014/main" id="{23061831-1146-4647-924B-F01AB8FC2506}"/>
              </a:ext>
            </a:extLst>
          </p:cNvPr>
          <p:cNvSpPr txBox="1"/>
          <p:nvPr/>
        </p:nvSpPr>
        <p:spPr>
          <a:xfrm>
            <a:off x="1662002" y="2650220"/>
            <a:ext cx="5805598" cy="67710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Galvanic</a:t>
            </a:r>
            <a:r>
              <a:rPr lang="fr-CH" sz="2400" b="1" dirty="0"/>
              <a:t> </a:t>
            </a:r>
            <a:r>
              <a:rPr lang="fr-CH" sz="2400" b="1" dirty="0" err="1"/>
              <a:t>displacement</a:t>
            </a:r>
            <a:endParaRPr lang="fr-CH" sz="2400" b="1" dirty="0"/>
          </a:p>
          <a:p>
            <a:pPr algn="ctr"/>
            <a:r>
              <a:rPr lang="fr-CH" sz="2000" b="1" dirty="0">
                <a:solidFill>
                  <a:srgbClr val="1B2AED"/>
                </a:solidFill>
              </a:rPr>
              <a:t>The </a:t>
            </a:r>
            <a:r>
              <a:rPr lang="fr-CH" sz="2000" b="1" dirty="0" err="1">
                <a:solidFill>
                  <a:srgbClr val="1B2AED"/>
                </a:solidFill>
              </a:rPr>
              <a:t>reducting</a:t>
            </a:r>
            <a:r>
              <a:rPr lang="fr-CH" sz="2000" b="1" dirty="0">
                <a:solidFill>
                  <a:srgbClr val="1B2AED"/>
                </a:solidFill>
              </a:rPr>
              <a:t> agent </a:t>
            </a:r>
            <a:r>
              <a:rPr lang="fr-CH" sz="2000" b="1" dirty="0" err="1">
                <a:solidFill>
                  <a:srgbClr val="1B2AED"/>
                </a:solidFill>
              </a:rPr>
              <a:t>is</a:t>
            </a:r>
            <a:r>
              <a:rPr lang="fr-CH" sz="2000" b="1" dirty="0">
                <a:solidFill>
                  <a:srgbClr val="1B2AED"/>
                </a:solidFill>
              </a:rPr>
              <a:t> the </a:t>
            </a:r>
            <a:r>
              <a:rPr lang="fr-CH" sz="2000" b="1" dirty="0" err="1">
                <a:solidFill>
                  <a:srgbClr val="1B2AED"/>
                </a:solidFill>
              </a:rPr>
              <a:t>solid</a:t>
            </a:r>
            <a:r>
              <a:rPr lang="fr-CH" sz="2000" b="1" dirty="0">
                <a:solidFill>
                  <a:srgbClr val="1B2AED"/>
                </a:solidFill>
              </a:rPr>
              <a:t> </a:t>
            </a:r>
            <a:r>
              <a:rPr lang="fr-CH" sz="2000" b="1" dirty="0" err="1">
                <a:solidFill>
                  <a:srgbClr val="1B2AED"/>
                </a:solidFill>
              </a:rPr>
              <a:t>substrate</a:t>
            </a:r>
            <a:endParaRPr lang="fr-CH" sz="2400" b="1" dirty="0">
              <a:solidFill>
                <a:srgbClr val="1B2AED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0D1661-B906-4072-93D8-B508427FA23B}"/>
              </a:ext>
            </a:extLst>
          </p:cNvPr>
          <p:cNvSpPr/>
          <p:nvPr/>
        </p:nvSpPr>
        <p:spPr>
          <a:xfrm>
            <a:off x="617604" y="2650220"/>
            <a:ext cx="7908792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A20097-EC57-4734-9E01-7F6D24E953AD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metallization of insulating parts, conformal coatings on complex geometries, nanocomposites, corrosion and tarnishing protection, core-shell structures</a:t>
            </a:r>
          </a:p>
        </p:txBody>
      </p:sp>
      <p:sp>
        <p:nvSpPr>
          <p:cNvPr id="16" name="ZoneTexte 43">
            <a:extLst>
              <a:ext uri="{FF2B5EF4-FFF2-40B4-BE49-F238E27FC236}">
                <a16:creationId xmlns:a16="http://schemas.microsoft.com/office/drawing/2014/main" id="{6F1C0AE4-72CC-4797-91F5-9ED1C7401F38}"/>
              </a:ext>
            </a:extLst>
          </p:cNvPr>
          <p:cNvSpPr txBox="1"/>
          <p:nvPr/>
        </p:nvSpPr>
        <p:spPr>
          <a:xfrm>
            <a:off x="1598135" y="3281444"/>
            <a:ext cx="1627662" cy="27699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endParaRPr lang="en-US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BC5F91-8B87-4E68-810A-8C806BE26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71733"/>
            <a:ext cx="3671712" cy="1317600"/>
          </a:xfrm>
          <a:prstGeom prst="rect">
            <a:avLst/>
          </a:prstGeom>
        </p:spPr>
      </p:pic>
      <p:sp>
        <p:nvSpPr>
          <p:cNvPr id="27" name="ZoneTexte 36">
            <a:extLst>
              <a:ext uri="{FF2B5EF4-FFF2-40B4-BE49-F238E27FC236}">
                <a16:creationId xmlns:a16="http://schemas.microsoft.com/office/drawing/2014/main" id="{1021D90A-121B-4A76-8C9F-C981AAD11441}"/>
              </a:ext>
            </a:extLst>
          </p:cNvPr>
          <p:cNvSpPr txBox="1"/>
          <p:nvPr/>
        </p:nvSpPr>
        <p:spPr>
          <a:xfrm>
            <a:off x="1444226" y="5091576"/>
            <a:ext cx="6255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B050"/>
                </a:solidFill>
              </a:rPr>
              <a:t>The </a:t>
            </a:r>
            <a:r>
              <a:rPr lang="fr-FR" sz="1600" b="1" dirty="0" err="1">
                <a:solidFill>
                  <a:srgbClr val="00B050"/>
                </a:solidFill>
              </a:rPr>
              <a:t>most</a:t>
            </a:r>
            <a:r>
              <a:rPr lang="fr-FR" sz="1600" b="1" dirty="0">
                <a:solidFill>
                  <a:srgbClr val="00B050"/>
                </a:solidFill>
              </a:rPr>
              <a:t> noble </a:t>
            </a:r>
            <a:r>
              <a:rPr lang="fr-FR" sz="1600" b="1" dirty="0" err="1">
                <a:solidFill>
                  <a:srgbClr val="00B050"/>
                </a:solidFill>
              </a:rPr>
              <a:t>metal</a:t>
            </a:r>
            <a:r>
              <a:rPr lang="fr-FR" sz="1600" b="1" dirty="0">
                <a:solidFill>
                  <a:srgbClr val="00B050"/>
                </a:solidFill>
              </a:rPr>
              <a:t> </a:t>
            </a:r>
            <a:r>
              <a:rPr lang="fr-FR" sz="1600" b="1" dirty="0" err="1">
                <a:solidFill>
                  <a:srgbClr val="00B050"/>
                </a:solidFill>
              </a:rPr>
              <a:t>displaces</a:t>
            </a:r>
            <a:r>
              <a:rPr lang="fr-FR" sz="1600" b="1" dirty="0">
                <a:solidFill>
                  <a:srgbClr val="00B050"/>
                </a:solidFill>
              </a:rPr>
              <a:t> the </a:t>
            </a:r>
            <a:r>
              <a:rPr lang="fr-FR" sz="1600" b="1" dirty="0" err="1">
                <a:solidFill>
                  <a:srgbClr val="00B050"/>
                </a:solidFill>
              </a:rPr>
              <a:t>less</a:t>
            </a:r>
            <a:r>
              <a:rPr lang="fr-FR" sz="1600" b="1" dirty="0">
                <a:solidFill>
                  <a:srgbClr val="00B050"/>
                </a:solidFill>
              </a:rPr>
              <a:t> noble </a:t>
            </a:r>
            <a:r>
              <a:rPr lang="fr-FR" sz="1600" b="1" dirty="0" err="1">
                <a:solidFill>
                  <a:srgbClr val="00B050"/>
                </a:solidFill>
              </a:rPr>
              <a:t>metal</a:t>
            </a:r>
            <a:r>
              <a:rPr lang="fr-FR" sz="16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fr-FR" sz="1600" b="1" dirty="0">
                <a:solidFill>
                  <a:srgbClr val="00B050"/>
                </a:solidFill>
              </a:rPr>
              <a:t>Self-</a:t>
            </a:r>
            <a:r>
              <a:rPr lang="fr-FR" sz="1600" b="1" dirty="0" err="1">
                <a:solidFill>
                  <a:srgbClr val="00B050"/>
                </a:solidFill>
              </a:rPr>
              <a:t>limiting</a:t>
            </a:r>
            <a:r>
              <a:rPr lang="fr-FR" sz="1600" b="1" dirty="0">
                <a:solidFill>
                  <a:srgbClr val="00B050"/>
                </a:solidFill>
              </a:rPr>
              <a:t> process</a:t>
            </a:r>
          </a:p>
          <a:p>
            <a:pPr algn="ctr"/>
            <a:r>
              <a:rPr lang="en-US" sz="1600" b="1" dirty="0">
                <a:solidFill>
                  <a:schemeClr val="accent2"/>
                </a:solidFill>
                <a:sym typeface="Wingdings" panose="05000000000000000000" pitchFamily="2" charset="2"/>
              </a:rPr>
              <a:t> Modification of the surface chemistry, core-shell structures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230CDA0-BFD1-4C62-A07C-3C86CA8E4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324" y="3566022"/>
            <a:ext cx="1468276" cy="14682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AE6C9B4-29AE-493E-AD29-A46444F38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22" y="3531336"/>
            <a:ext cx="2148478" cy="1510073"/>
          </a:xfrm>
          <a:prstGeom prst="rect">
            <a:avLst/>
          </a:prstGeom>
        </p:spPr>
      </p:pic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6B27D559-836D-42DF-8B94-071D27E55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25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64492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Additive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Electrolytic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Electroless</a:t>
            </a:r>
            <a:r>
              <a:rPr lang="fr-CH" sz="2000" dirty="0">
                <a:solidFill>
                  <a:schemeClr val="tx1"/>
                </a:solidFill>
              </a:rPr>
              <a:t> </a:t>
            </a:r>
            <a:r>
              <a:rPr lang="fr-CH" sz="2000" dirty="0" err="1">
                <a:solidFill>
                  <a:schemeClr val="tx1"/>
                </a:solidFill>
              </a:rPr>
              <a:t>deposition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precipitation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Electrophoretic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ZoneTexte 35">
            <a:extLst>
              <a:ext uri="{FF2B5EF4-FFF2-40B4-BE49-F238E27FC236}">
                <a16:creationId xmlns:a16="http://schemas.microsoft.com/office/drawing/2014/main" id="{6EE8AF92-66AE-4039-A09B-756CEAEB1311}"/>
              </a:ext>
            </a:extLst>
          </p:cNvPr>
          <p:cNvSpPr txBox="1"/>
          <p:nvPr/>
        </p:nvSpPr>
        <p:spPr>
          <a:xfrm>
            <a:off x="228601" y="12954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Deposition is mediated by redox reactions between a reductant (e-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donnor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an oxidant (e- acceptor).</a:t>
            </a:r>
          </a:p>
          <a:p>
            <a:pPr algn="ctr"/>
            <a:r>
              <a:rPr lang="en-US" sz="1600" dirty="0"/>
              <a:t>No external polarization needed, no counter electrode needed</a:t>
            </a:r>
          </a:p>
        </p:txBody>
      </p:sp>
      <p:sp>
        <p:nvSpPr>
          <p:cNvPr id="13" name="ZoneTexte 22">
            <a:extLst>
              <a:ext uri="{FF2B5EF4-FFF2-40B4-BE49-F238E27FC236}">
                <a16:creationId xmlns:a16="http://schemas.microsoft.com/office/drawing/2014/main" id="{23061831-1146-4647-924B-F01AB8FC2506}"/>
              </a:ext>
            </a:extLst>
          </p:cNvPr>
          <p:cNvSpPr txBox="1"/>
          <p:nvPr/>
        </p:nvSpPr>
        <p:spPr>
          <a:xfrm>
            <a:off x="1662002" y="2650220"/>
            <a:ext cx="5805598" cy="67710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/>
              <a:t>Rate of </a:t>
            </a:r>
            <a:r>
              <a:rPr lang="fr-CH" sz="2400" b="1" dirty="0" err="1"/>
              <a:t>electroless</a:t>
            </a:r>
            <a:r>
              <a:rPr lang="fr-CH" sz="2400" b="1" dirty="0"/>
              <a:t> </a:t>
            </a:r>
            <a:r>
              <a:rPr lang="fr-CH" sz="2400" b="1" dirty="0" err="1"/>
              <a:t>plating</a:t>
            </a:r>
            <a:endParaRPr lang="fr-CH" sz="2400" b="1" dirty="0"/>
          </a:p>
          <a:p>
            <a:pPr algn="ctr"/>
            <a:r>
              <a:rPr lang="fr-CH" sz="2000" b="1" dirty="0" err="1">
                <a:solidFill>
                  <a:srgbClr val="1B2AED"/>
                </a:solidFill>
              </a:rPr>
              <a:t>Autocatalytic</a:t>
            </a:r>
            <a:r>
              <a:rPr lang="fr-CH" sz="2000" b="1" dirty="0">
                <a:solidFill>
                  <a:srgbClr val="1B2AED"/>
                </a:solidFill>
              </a:rPr>
              <a:t> vs </a:t>
            </a:r>
            <a:r>
              <a:rPr lang="fr-CH" sz="2000" b="1" dirty="0" err="1">
                <a:solidFill>
                  <a:srgbClr val="1B2AED"/>
                </a:solidFill>
              </a:rPr>
              <a:t>galvanic</a:t>
            </a:r>
            <a:r>
              <a:rPr lang="fr-CH" sz="2000" b="1" dirty="0">
                <a:solidFill>
                  <a:srgbClr val="1B2AED"/>
                </a:solidFill>
              </a:rPr>
              <a:t> </a:t>
            </a:r>
            <a:r>
              <a:rPr lang="fr-CH" sz="2000" b="1" dirty="0" err="1">
                <a:solidFill>
                  <a:srgbClr val="1B2AED"/>
                </a:solidFill>
              </a:rPr>
              <a:t>displacement</a:t>
            </a:r>
            <a:endParaRPr lang="fr-CH" sz="2400" b="1" dirty="0">
              <a:solidFill>
                <a:srgbClr val="1B2AED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0D1661-B906-4072-93D8-B508427FA23B}"/>
              </a:ext>
            </a:extLst>
          </p:cNvPr>
          <p:cNvSpPr/>
          <p:nvPr/>
        </p:nvSpPr>
        <p:spPr>
          <a:xfrm>
            <a:off x="617604" y="2650220"/>
            <a:ext cx="7908792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A20097-EC57-4734-9E01-7F6D24E953AD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metallization of insulating parts, conformal coatings on complex geometries, nanocomposites, corrosion and tarnishing protection, core-shell structures</a:t>
            </a:r>
          </a:p>
        </p:txBody>
      </p:sp>
      <p:sp>
        <p:nvSpPr>
          <p:cNvPr id="16" name="ZoneTexte 43">
            <a:extLst>
              <a:ext uri="{FF2B5EF4-FFF2-40B4-BE49-F238E27FC236}">
                <a16:creationId xmlns:a16="http://schemas.microsoft.com/office/drawing/2014/main" id="{6F1C0AE4-72CC-4797-91F5-9ED1C7401F38}"/>
              </a:ext>
            </a:extLst>
          </p:cNvPr>
          <p:cNvSpPr txBox="1"/>
          <p:nvPr/>
        </p:nvSpPr>
        <p:spPr>
          <a:xfrm>
            <a:off x="1598135" y="3281444"/>
            <a:ext cx="1627662" cy="27699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endParaRPr lang="en-US" b="1" dirty="0"/>
          </a:p>
        </p:txBody>
      </p:sp>
      <p:pic>
        <p:nvPicPr>
          <p:cNvPr id="17" name="object 3">
            <a:extLst>
              <a:ext uri="{FF2B5EF4-FFF2-40B4-BE49-F238E27FC236}">
                <a16:creationId xmlns:a16="http://schemas.microsoft.com/office/drawing/2014/main" id="{BDFCDD3A-9F3D-4D6E-9C73-5A183E44926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6690" y="3385968"/>
            <a:ext cx="3513910" cy="2481432"/>
          </a:xfrm>
          <a:prstGeom prst="rect">
            <a:avLst/>
          </a:prstGeom>
        </p:spPr>
      </p:pic>
      <p:sp>
        <p:nvSpPr>
          <p:cNvPr id="18" name="ZoneTexte 10">
            <a:extLst>
              <a:ext uri="{FF2B5EF4-FFF2-40B4-BE49-F238E27FC236}">
                <a16:creationId xmlns:a16="http://schemas.microsoft.com/office/drawing/2014/main" id="{45EF3B8F-6CC9-485A-8DD1-5B07638C7E5C}"/>
              </a:ext>
            </a:extLst>
          </p:cNvPr>
          <p:cNvSpPr txBox="1"/>
          <p:nvPr/>
        </p:nvSpPr>
        <p:spPr>
          <a:xfrm>
            <a:off x="3674471" y="3494872"/>
            <a:ext cx="44874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Autocatalytic</a:t>
            </a:r>
            <a:r>
              <a:rPr lang="fr-C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plating</a:t>
            </a:r>
            <a:r>
              <a:rPr lang="fr-C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fr-CH" sz="1400" dirty="0"/>
              <a:t>The </a:t>
            </a:r>
            <a:r>
              <a:rPr lang="fr-CH" sz="1400" dirty="0" err="1"/>
              <a:t>growth</a:t>
            </a:r>
            <a:r>
              <a:rPr lang="fr-CH" sz="1400" dirty="0"/>
              <a:t> rate </a:t>
            </a:r>
            <a:r>
              <a:rPr lang="fr-CH" sz="1400" dirty="0" err="1"/>
              <a:t>depends</a:t>
            </a:r>
            <a:r>
              <a:rPr lang="fr-CH" sz="1400" dirty="0"/>
              <a:t> on the bath </a:t>
            </a:r>
            <a:r>
              <a:rPr lang="fr-CH" sz="1400" dirty="0" err="1"/>
              <a:t>chemistry</a:t>
            </a:r>
            <a:endParaRPr lang="en-US" sz="1400" dirty="0"/>
          </a:p>
        </p:txBody>
      </p:sp>
      <p:sp>
        <p:nvSpPr>
          <p:cNvPr id="19" name="ZoneTexte 28">
            <a:extLst>
              <a:ext uri="{FF2B5EF4-FFF2-40B4-BE49-F238E27FC236}">
                <a16:creationId xmlns:a16="http://schemas.microsoft.com/office/drawing/2014/main" id="{5D6AAD49-E6E9-44CE-9FF5-15673659BBD7}"/>
              </a:ext>
            </a:extLst>
          </p:cNvPr>
          <p:cNvSpPr txBox="1"/>
          <p:nvPr/>
        </p:nvSpPr>
        <p:spPr>
          <a:xfrm>
            <a:off x="4516097" y="4760207"/>
            <a:ext cx="38659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Galvanic</a:t>
            </a:r>
            <a:r>
              <a:rPr lang="fr-C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displacement</a:t>
            </a:r>
            <a:r>
              <a:rPr lang="fr-CH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fr-CH" sz="1400" dirty="0"/>
              <a:t>The </a:t>
            </a:r>
            <a:r>
              <a:rPr lang="fr-CH" sz="1400" dirty="0" err="1"/>
              <a:t>growth</a:t>
            </a:r>
            <a:r>
              <a:rPr lang="fr-CH" sz="1400" dirty="0"/>
              <a:t> rate </a:t>
            </a:r>
            <a:r>
              <a:rPr lang="fr-CH" sz="1400" dirty="0" err="1"/>
              <a:t>depends</a:t>
            </a:r>
            <a:r>
              <a:rPr lang="fr-CH" sz="1400" dirty="0"/>
              <a:t> on the surface </a:t>
            </a:r>
            <a:r>
              <a:rPr lang="fr-CH" sz="1400" dirty="0" err="1"/>
              <a:t>chemistry</a:t>
            </a:r>
            <a:endParaRPr lang="en-US" sz="1400" dirty="0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DE7A4A22-97FA-4A63-94C9-6E24189F0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26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52532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B623BFD-80A4-4B28-B65B-776C7666C5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91" y="3091723"/>
            <a:ext cx="2725784" cy="23922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352C11-EBDF-4CF6-9D29-B6DA8FA0C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27</a:t>
            </a:fld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Additive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Electrolytic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Electroless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/>
                </a:solidFill>
              </a:rPr>
              <a:t>EC-</a:t>
            </a:r>
            <a:r>
              <a:rPr lang="fr-CH" sz="2000" dirty="0" err="1">
                <a:solidFill>
                  <a:schemeClr val="tx1"/>
                </a:solidFill>
              </a:rPr>
              <a:t>induced</a:t>
            </a:r>
            <a:r>
              <a:rPr lang="fr-CH" sz="2000" dirty="0">
                <a:solidFill>
                  <a:schemeClr val="tx1"/>
                </a:solidFill>
              </a:rPr>
              <a:t> </a:t>
            </a:r>
            <a:r>
              <a:rPr lang="fr-CH" sz="2000" dirty="0" err="1">
                <a:solidFill>
                  <a:schemeClr val="tx1"/>
                </a:solidFill>
              </a:rPr>
              <a:t>precipitation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Electrophoretic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ZoneTexte 35">
            <a:extLst>
              <a:ext uri="{FF2B5EF4-FFF2-40B4-BE49-F238E27FC236}">
                <a16:creationId xmlns:a16="http://schemas.microsoft.com/office/drawing/2014/main" id="{E8721678-7DB7-4EF0-BD2A-7F41E7053405}"/>
              </a:ext>
            </a:extLst>
          </p:cNvPr>
          <p:cNvSpPr txBox="1"/>
          <p:nvPr/>
        </p:nvSpPr>
        <p:spPr>
          <a:xfrm>
            <a:off x="228601" y="12954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 reactions induce local changes of chemical conditions leading to the precipitation of solvated species.</a:t>
            </a:r>
          </a:p>
          <a:p>
            <a:pPr algn="ctr"/>
            <a:r>
              <a:rPr lang="en-US" sz="1600" dirty="0"/>
              <a:t>A local increase of ionic strength leads to metal oxide/hydroxide precipitates. </a:t>
            </a:r>
          </a:p>
          <a:p>
            <a:pPr algn="ctr"/>
            <a:r>
              <a:rPr lang="en-US" sz="1600" dirty="0"/>
              <a:t>Typically the pH but also the oxidation state or coordination </a:t>
            </a:r>
          </a:p>
        </p:txBody>
      </p:sp>
      <p:sp>
        <p:nvSpPr>
          <p:cNvPr id="21" name="ZoneTexte 22">
            <a:extLst>
              <a:ext uri="{FF2B5EF4-FFF2-40B4-BE49-F238E27FC236}">
                <a16:creationId xmlns:a16="http://schemas.microsoft.com/office/drawing/2014/main" id="{4112EC6E-5909-46E8-8E70-3C337B13EF01}"/>
              </a:ext>
            </a:extLst>
          </p:cNvPr>
          <p:cNvSpPr txBox="1"/>
          <p:nvPr/>
        </p:nvSpPr>
        <p:spPr>
          <a:xfrm>
            <a:off x="1662002" y="2650220"/>
            <a:ext cx="5805598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/>
              <a:t>Three </a:t>
            </a:r>
            <a:r>
              <a:rPr lang="fr-CH" sz="2400" b="1" dirty="0" err="1"/>
              <a:t>ways</a:t>
            </a:r>
            <a:r>
              <a:rPr lang="fr-CH" sz="2400" b="1" dirty="0"/>
              <a:t> of </a:t>
            </a:r>
            <a:r>
              <a:rPr lang="fr-CH" sz="2400" b="1" dirty="0" err="1"/>
              <a:t>precipitating</a:t>
            </a:r>
            <a:r>
              <a:rPr lang="fr-CH" sz="2400" b="1" dirty="0"/>
              <a:t> </a:t>
            </a:r>
            <a:r>
              <a:rPr lang="fr-CH" sz="2400" b="1" dirty="0" err="1"/>
              <a:t>Fe</a:t>
            </a:r>
            <a:r>
              <a:rPr lang="fr-CH" sz="2400" b="1" baseline="-25000" dirty="0" err="1"/>
              <a:t>x</a:t>
            </a:r>
            <a:r>
              <a:rPr lang="fr-CH" sz="2400" b="1" dirty="0" err="1"/>
              <a:t>O</a:t>
            </a:r>
            <a:r>
              <a:rPr lang="fr-CH" sz="2400" b="1" baseline="-25000" dirty="0" err="1"/>
              <a:t>y</a:t>
            </a:r>
            <a:endParaRPr lang="fr-CH" sz="2400" b="1" baseline="-25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AD11EF-C6B5-47DF-AB11-0A395C442481}"/>
              </a:ext>
            </a:extLst>
          </p:cNvPr>
          <p:cNvSpPr/>
          <p:nvPr/>
        </p:nvSpPr>
        <p:spPr>
          <a:xfrm>
            <a:off x="990600" y="2650220"/>
            <a:ext cx="71628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5F54AD-7A9A-4CD1-BDF7-2EFDDD5BF92A}"/>
              </a:ext>
            </a:extLst>
          </p:cNvPr>
          <p:cNvSpPr txBox="1"/>
          <p:nvPr/>
        </p:nvSpPr>
        <p:spPr>
          <a:xfrm>
            <a:off x="222991" y="6096000"/>
            <a:ext cx="869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/>
              <a:t>electroplating of oxides, </a:t>
            </a:r>
            <a:r>
              <a:rPr lang="en-US" dirty="0"/>
              <a:t>catalysis</a:t>
            </a:r>
          </a:p>
        </p:txBody>
      </p:sp>
      <p:sp>
        <p:nvSpPr>
          <p:cNvPr id="24" name="ZoneTexte 43">
            <a:extLst>
              <a:ext uri="{FF2B5EF4-FFF2-40B4-BE49-F238E27FC236}">
                <a16:creationId xmlns:a16="http://schemas.microsoft.com/office/drawing/2014/main" id="{46DBC3F1-24B0-4828-B8C9-6F8D87EDA3DC}"/>
              </a:ext>
            </a:extLst>
          </p:cNvPr>
          <p:cNvSpPr txBox="1"/>
          <p:nvPr/>
        </p:nvSpPr>
        <p:spPr>
          <a:xfrm>
            <a:off x="1598135" y="3281444"/>
            <a:ext cx="1627662" cy="27699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endParaRPr lang="en-US" b="1" dirty="0"/>
          </a:p>
        </p:txBody>
      </p:sp>
      <p:grpSp>
        <p:nvGrpSpPr>
          <p:cNvPr id="28" name="Groupe 9">
            <a:extLst>
              <a:ext uri="{FF2B5EF4-FFF2-40B4-BE49-F238E27FC236}">
                <a16:creationId xmlns:a16="http://schemas.microsoft.com/office/drawing/2014/main" id="{DEA48035-D423-46A0-86ED-D85B8267EA47}"/>
              </a:ext>
            </a:extLst>
          </p:cNvPr>
          <p:cNvGrpSpPr/>
          <p:nvPr/>
        </p:nvGrpSpPr>
        <p:grpSpPr>
          <a:xfrm>
            <a:off x="1104758" y="3048000"/>
            <a:ext cx="3772042" cy="2599998"/>
            <a:chOff x="324572" y="4648200"/>
            <a:chExt cx="2514884" cy="1972137"/>
          </a:xfrm>
        </p:grpSpPr>
        <p:pic>
          <p:nvPicPr>
            <p:cNvPr id="29" name="Image 14">
              <a:extLst>
                <a:ext uri="{FF2B5EF4-FFF2-40B4-BE49-F238E27FC236}">
                  <a16:creationId xmlns:a16="http://schemas.microsoft.com/office/drawing/2014/main" id="{60214EF9-A283-4417-A063-C55045B7A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572" y="4648200"/>
              <a:ext cx="2514884" cy="1972137"/>
            </a:xfrm>
            <a:prstGeom prst="rect">
              <a:avLst/>
            </a:prstGeom>
          </p:spPr>
        </p:pic>
        <p:cxnSp>
          <p:nvCxnSpPr>
            <p:cNvPr id="30" name="Connecteur droit avec flèche 21">
              <a:extLst>
                <a:ext uri="{FF2B5EF4-FFF2-40B4-BE49-F238E27FC236}">
                  <a16:creationId xmlns:a16="http://schemas.microsoft.com/office/drawing/2014/main" id="{480E3DA0-E3CC-444E-B62B-07553CCA8FD2}"/>
                </a:ext>
              </a:extLst>
            </p:cNvPr>
            <p:cNvCxnSpPr/>
            <p:nvPr/>
          </p:nvCxnSpPr>
          <p:spPr>
            <a:xfrm>
              <a:off x="838200" y="4805794"/>
              <a:ext cx="2286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0518DB-67D6-4DCD-A90F-691C642058D0}"/>
              </a:ext>
            </a:extLst>
          </p:cNvPr>
          <p:cNvSpPr txBox="1"/>
          <p:nvPr/>
        </p:nvSpPr>
        <p:spPr>
          <a:xfrm>
            <a:off x="990600" y="5605046"/>
            <a:ext cx="716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Hematite</a:t>
            </a:r>
            <a:r>
              <a:rPr lang="fr-FR" sz="1600" dirty="0"/>
              <a:t> </a:t>
            </a:r>
            <a:r>
              <a:rPr lang="fr-FR" sz="1600" dirty="0" err="1"/>
              <a:t>photoelectrocatalyst</a:t>
            </a:r>
            <a:r>
              <a:rPr lang="fr-FR" sz="1600" dirty="0"/>
              <a:t> </a:t>
            </a:r>
            <a:r>
              <a:rPr lang="fr-FR" sz="1600" dirty="0" err="1"/>
              <a:t>decorated</a:t>
            </a:r>
            <a:r>
              <a:rPr lang="fr-FR" sz="1600" dirty="0"/>
              <a:t> nanostructures for </a:t>
            </a:r>
            <a:r>
              <a:rPr lang="fr-FR" sz="1600" dirty="0" err="1"/>
              <a:t>solar</a:t>
            </a:r>
            <a:r>
              <a:rPr lang="fr-FR" sz="1600" dirty="0"/>
              <a:t> water </a:t>
            </a:r>
            <a:r>
              <a:rPr lang="fr-FR" sz="1600" dirty="0" err="1"/>
              <a:t>splitting</a:t>
            </a:r>
            <a:endParaRPr lang="fr-FR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A37E31-5260-4E18-988E-FC4B8D720612}"/>
                  </a:ext>
                </a:extLst>
              </p:cNvPr>
              <p:cNvSpPr txBox="1"/>
              <p:nvPr/>
            </p:nvSpPr>
            <p:spPr>
              <a:xfrm rot="5400000" flipV="1">
                <a:off x="3549582" y="4106710"/>
                <a:ext cx="222817" cy="304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∽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A37E31-5260-4E18-988E-FC4B8D720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 flipV="1">
                <a:off x="3549582" y="4106710"/>
                <a:ext cx="222817" cy="304699"/>
              </a:xfrm>
              <a:prstGeom prst="rect">
                <a:avLst/>
              </a:prstGeom>
              <a:blipFill>
                <a:blip r:embed="rId4"/>
                <a:stretch>
                  <a:fillRect t="-540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2589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352C11-EBDF-4CF6-9D29-B6DA8FA0C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28</a:t>
            </a:fld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Additive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Electrolytic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Electroless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/>
                </a:solidFill>
              </a:rPr>
              <a:t>EC-</a:t>
            </a:r>
            <a:r>
              <a:rPr lang="fr-CH" sz="2000" dirty="0" err="1">
                <a:solidFill>
                  <a:schemeClr val="tx1"/>
                </a:solidFill>
              </a:rPr>
              <a:t>induced</a:t>
            </a:r>
            <a:r>
              <a:rPr lang="fr-CH" sz="2000" dirty="0">
                <a:solidFill>
                  <a:schemeClr val="tx1"/>
                </a:solidFill>
              </a:rPr>
              <a:t> </a:t>
            </a:r>
            <a:r>
              <a:rPr lang="fr-CH" sz="2000" dirty="0" err="1">
                <a:solidFill>
                  <a:schemeClr val="tx1"/>
                </a:solidFill>
              </a:rPr>
              <a:t>precipitation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Electrophoretic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ZoneTexte 35">
            <a:extLst>
              <a:ext uri="{FF2B5EF4-FFF2-40B4-BE49-F238E27FC236}">
                <a16:creationId xmlns:a16="http://schemas.microsoft.com/office/drawing/2014/main" id="{E8721678-7DB7-4EF0-BD2A-7F41E7053405}"/>
              </a:ext>
            </a:extLst>
          </p:cNvPr>
          <p:cNvSpPr txBox="1"/>
          <p:nvPr/>
        </p:nvSpPr>
        <p:spPr>
          <a:xfrm>
            <a:off x="228601" y="12954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 reactions induce local changes of chemical conditions leading to the precipitation of solvated species.</a:t>
            </a:r>
          </a:p>
          <a:p>
            <a:pPr algn="ctr"/>
            <a:r>
              <a:rPr lang="en-US" sz="1600" dirty="0"/>
              <a:t>A local increase of ionic strength leads to metal oxide/hydroxide precipitates. </a:t>
            </a:r>
          </a:p>
          <a:p>
            <a:pPr algn="ctr"/>
            <a:r>
              <a:rPr lang="en-US" sz="1600" dirty="0"/>
              <a:t>Typically the pH but also the oxidation state or coordination </a:t>
            </a:r>
          </a:p>
        </p:txBody>
      </p:sp>
      <p:sp>
        <p:nvSpPr>
          <p:cNvPr id="21" name="ZoneTexte 22">
            <a:extLst>
              <a:ext uri="{FF2B5EF4-FFF2-40B4-BE49-F238E27FC236}">
                <a16:creationId xmlns:a16="http://schemas.microsoft.com/office/drawing/2014/main" id="{4112EC6E-5909-46E8-8E70-3C337B13EF01}"/>
              </a:ext>
            </a:extLst>
          </p:cNvPr>
          <p:cNvSpPr txBox="1"/>
          <p:nvPr/>
        </p:nvSpPr>
        <p:spPr>
          <a:xfrm>
            <a:off x="1662002" y="2650220"/>
            <a:ext cx="5805598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Precipitation</a:t>
            </a:r>
            <a:r>
              <a:rPr lang="fr-CH" sz="2400" b="1" dirty="0"/>
              <a:t> of </a:t>
            </a:r>
            <a:r>
              <a:rPr lang="fr-CH" sz="2400" b="1" dirty="0" err="1"/>
              <a:t>ZnO</a:t>
            </a:r>
            <a:r>
              <a:rPr lang="fr-CH" sz="2400" b="1" dirty="0"/>
              <a:t> </a:t>
            </a:r>
            <a:r>
              <a:rPr lang="fr-CH" sz="2400" b="1" dirty="0" err="1"/>
              <a:t>nanorods</a:t>
            </a:r>
            <a:endParaRPr lang="fr-CH" sz="2400" b="1" baseline="-25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AD11EF-C6B5-47DF-AB11-0A395C442481}"/>
              </a:ext>
            </a:extLst>
          </p:cNvPr>
          <p:cNvSpPr/>
          <p:nvPr/>
        </p:nvSpPr>
        <p:spPr>
          <a:xfrm>
            <a:off x="990600" y="2650220"/>
            <a:ext cx="71628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5F54AD-7A9A-4CD1-BDF7-2EFDDD5BF92A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/>
              <a:t>electroplating of oxides, </a:t>
            </a:r>
            <a:r>
              <a:rPr lang="en-US" dirty="0"/>
              <a:t>catalysis, functional coatings (photonics, hydrophobicity, </a:t>
            </a:r>
          </a:p>
        </p:txBody>
      </p:sp>
      <p:sp>
        <p:nvSpPr>
          <p:cNvPr id="24" name="ZoneTexte 43">
            <a:extLst>
              <a:ext uri="{FF2B5EF4-FFF2-40B4-BE49-F238E27FC236}">
                <a16:creationId xmlns:a16="http://schemas.microsoft.com/office/drawing/2014/main" id="{46DBC3F1-24B0-4828-B8C9-6F8D87EDA3DC}"/>
              </a:ext>
            </a:extLst>
          </p:cNvPr>
          <p:cNvSpPr txBox="1"/>
          <p:nvPr/>
        </p:nvSpPr>
        <p:spPr>
          <a:xfrm>
            <a:off x="1598135" y="3281444"/>
            <a:ext cx="1627662" cy="27699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endParaRPr lang="en-US" b="1" dirty="0"/>
          </a:p>
        </p:txBody>
      </p:sp>
      <p:pic>
        <p:nvPicPr>
          <p:cNvPr id="18" name="Image 16">
            <a:extLst>
              <a:ext uri="{FF2B5EF4-FFF2-40B4-BE49-F238E27FC236}">
                <a16:creationId xmlns:a16="http://schemas.microsoft.com/office/drawing/2014/main" id="{6C8B864D-B5CA-41D3-AC3A-6CD8F6A0B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617"/>
          <a:stretch/>
        </p:blipFill>
        <p:spPr>
          <a:xfrm>
            <a:off x="1066801" y="3291352"/>
            <a:ext cx="3810000" cy="2347448"/>
          </a:xfrm>
          <a:prstGeom prst="rect">
            <a:avLst/>
          </a:prstGeom>
        </p:spPr>
      </p:pic>
      <p:pic>
        <p:nvPicPr>
          <p:cNvPr id="19" name="Image 7">
            <a:extLst>
              <a:ext uri="{FF2B5EF4-FFF2-40B4-BE49-F238E27FC236}">
                <a16:creationId xmlns:a16="http://schemas.microsoft.com/office/drawing/2014/main" id="{DAE31E7D-76D3-42D5-A844-970E20FD0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90724" y="3540016"/>
            <a:ext cx="2743197" cy="1938526"/>
          </a:xfrm>
          <a:prstGeom prst="rect">
            <a:avLst/>
          </a:prstGeom>
        </p:spPr>
      </p:pic>
      <p:pic>
        <p:nvPicPr>
          <p:cNvPr id="25" name="Image 16">
            <a:extLst>
              <a:ext uri="{FF2B5EF4-FFF2-40B4-BE49-F238E27FC236}">
                <a16:creationId xmlns:a16="http://schemas.microsoft.com/office/drawing/2014/main" id="{99D8E2B2-2090-4CDA-9546-7791A2335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59"/>
          <a:stretch/>
        </p:blipFill>
        <p:spPr>
          <a:xfrm>
            <a:off x="4648200" y="3938400"/>
            <a:ext cx="1442474" cy="173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17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352C11-EBDF-4CF6-9D29-B6DA8FA0C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29</a:t>
            </a:fld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Additive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Electrolytic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Electroless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/>
                </a:solidFill>
              </a:rPr>
              <a:t>EC-</a:t>
            </a:r>
            <a:r>
              <a:rPr lang="fr-CH" sz="2000" dirty="0" err="1">
                <a:solidFill>
                  <a:schemeClr val="tx1"/>
                </a:solidFill>
              </a:rPr>
              <a:t>induced</a:t>
            </a:r>
            <a:r>
              <a:rPr lang="fr-CH" sz="2000" dirty="0">
                <a:solidFill>
                  <a:schemeClr val="tx1"/>
                </a:solidFill>
              </a:rPr>
              <a:t> </a:t>
            </a:r>
            <a:r>
              <a:rPr lang="fr-CH" sz="2000" dirty="0" err="1">
                <a:solidFill>
                  <a:schemeClr val="tx1"/>
                </a:solidFill>
              </a:rPr>
              <a:t>precipitation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Electrophoretic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ZoneTexte 35">
            <a:extLst>
              <a:ext uri="{FF2B5EF4-FFF2-40B4-BE49-F238E27FC236}">
                <a16:creationId xmlns:a16="http://schemas.microsoft.com/office/drawing/2014/main" id="{E8721678-7DB7-4EF0-BD2A-7F41E7053405}"/>
              </a:ext>
            </a:extLst>
          </p:cNvPr>
          <p:cNvSpPr txBox="1"/>
          <p:nvPr/>
        </p:nvSpPr>
        <p:spPr>
          <a:xfrm>
            <a:off x="228601" y="12954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 reactions induce local changes of chemical conditions leading to the precipitation of solvated species.</a:t>
            </a:r>
          </a:p>
          <a:p>
            <a:pPr algn="ctr"/>
            <a:r>
              <a:rPr lang="en-US" sz="1600" dirty="0"/>
              <a:t>A local increase of ionic strength leads to metal oxide/hydroxide precipitates. </a:t>
            </a:r>
          </a:p>
          <a:p>
            <a:pPr algn="ctr"/>
            <a:r>
              <a:rPr lang="en-US" sz="1600" dirty="0"/>
              <a:t>Typically the pH but also the oxidation state or coordination </a:t>
            </a:r>
          </a:p>
        </p:txBody>
      </p:sp>
      <p:sp>
        <p:nvSpPr>
          <p:cNvPr id="21" name="ZoneTexte 22">
            <a:extLst>
              <a:ext uri="{FF2B5EF4-FFF2-40B4-BE49-F238E27FC236}">
                <a16:creationId xmlns:a16="http://schemas.microsoft.com/office/drawing/2014/main" id="{4112EC6E-5909-46E8-8E70-3C337B13EF01}"/>
              </a:ext>
            </a:extLst>
          </p:cNvPr>
          <p:cNvSpPr txBox="1"/>
          <p:nvPr/>
        </p:nvSpPr>
        <p:spPr>
          <a:xfrm>
            <a:off x="1662002" y="2650220"/>
            <a:ext cx="5805598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Precipitation</a:t>
            </a:r>
            <a:r>
              <a:rPr lang="fr-CH" sz="2400" b="1" dirty="0"/>
              <a:t> of TiO</a:t>
            </a:r>
            <a:r>
              <a:rPr lang="fr-CH" sz="2400" b="1" baseline="-25000" dirty="0"/>
              <a:t>2</a:t>
            </a:r>
            <a:r>
              <a:rPr lang="fr-CH" sz="2400" b="1" dirty="0"/>
              <a:t> </a:t>
            </a:r>
            <a:r>
              <a:rPr lang="fr-CH" sz="2400" b="1" dirty="0" err="1"/>
              <a:t>nanolayers</a:t>
            </a:r>
            <a:endParaRPr lang="fr-CH" sz="2400" b="1" baseline="-25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AD11EF-C6B5-47DF-AB11-0A395C442481}"/>
              </a:ext>
            </a:extLst>
          </p:cNvPr>
          <p:cNvSpPr/>
          <p:nvPr/>
        </p:nvSpPr>
        <p:spPr>
          <a:xfrm>
            <a:off x="990600" y="2650220"/>
            <a:ext cx="71628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5F54AD-7A9A-4CD1-BDF7-2EFDDD5BF92A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/>
              <a:t>electroplating of oxides, </a:t>
            </a:r>
            <a:r>
              <a:rPr lang="en-US" dirty="0"/>
              <a:t>catalysis, functional coatings (photonics, hydrophobicity, dichroic, biocompatibility…)</a:t>
            </a:r>
          </a:p>
        </p:txBody>
      </p:sp>
      <p:sp>
        <p:nvSpPr>
          <p:cNvPr id="24" name="ZoneTexte 43">
            <a:extLst>
              <a:ext uri="{FF2B5EF4-FFF2-40B4-BE49-F238E27FC236}">
                <a16:creationId xmlns:a16="http://schemas.microsoft.com/office/drawing/2014/main" id="{46DBC3F1-24B0-4828-B8C9-6F8D87EDA3DC}"/>
              </a:ext>
            </a:extLst>
          </p:cNvPr>
          <p:cNvSpPr txBox="1"/>
          <p:nvPr/>
        </p:nvSpPr>
        <p:spPr>
          <a:xfrm>
            <a:off x="1598135" y="3281444"/>
            <a:ext cx="1627662" cy="27699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endParaRPr lang="en-US" b="1" dirty="0"/>
          </a:p>
        </p:txBody>
      </p:sp>
      <p:pic>
        <p:nvPicPr>
          <p:cNvPr id="16" name="Image 19">
            <a:extLst>
              <a:ext uri="{FF2B5EF4-FFF2-40B4-BE49-F238E27FC236}">
                <a16:creationId xmlns:a16="http://schemas.microsoft.com/office/drawing/2014/main" id="{582E22C0-55BE-488E-A0C5-C75E2FD82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85" t="29084" r="44703" b="35185"/>
          <a:stretch/>
        </p:blipFill>
        <p:spPr>
          <a:xfrm>
            <a:off x="1024467" y="3124200"/>
            <a:ext cx="4385733" cy="2438400"/>
          </a:xfrm>
          <a:prstGeom prst="rect">
            <a:avLst/>
          </a:prstGeom>
        </p:spPr>
      </p:pic>
      <p:pic>
        <p:nvPicPr>
          <p:cNvPr id="17" name="Picture 2" descr="TiO2 - based decorative interference coatings produced at industrial  conditions - ScienceDirect">
            <a:extLst>
              <a:ext uri="{FF2B5EF4-FFF2-40B4-BE49-F238E27FC236}">
                <a16:creationId xmlns:a16="http://schemas.microsoft.com/office/drawing/2014/main" id="{AAF46FA4-D637-4A14-B8F2-07AE84D40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935" y="3460083"/>
            <a:ext cx="2426265" cy="233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F44622-A2CD-4F6A-A4B7-B200A81C971C}"/>
              </a:ext>
            </a:extLst>
          </p:cNvPr>
          <p:cNvSpPr txBox="1"/>
          <p:nvPr/>
        </p:nvSpPr>
        <p:spPr>
          <a:xfrm>
            <a:off x="5943600" y="3124200"/>
            <a:ext cx="2057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Interference</a:t>
            </a:r>
            <a:r>
              <a:rPr lang="fr-CH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colors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4851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1037DFF-9776-85C0-680E-EAF70CEAEAB6}"/>
              </a:ext>
            </a:extLst>
          </p:cNvPr>
          <p:cNvSpPr txBox="1"/>
          <p:nvPr/>
        </p:nvSpPr>
        <p:spPr>
          <a:xfrm>
            <a:off x="304800" y="381000"/>
            <a:ext cx="85344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important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process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the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atomic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endParaRPr lang="fr-CH" sz="1200" dirty="0"/>
          </a:p>
          <a:p>
            <a:pPr algn="ctr"/>
            <a:r>
              <a:rPr lang="fr-CH" sz="2000" dirty="0"/>
              <a:t>Surface </a:t>
            </a:r>
            <a:r>
              <a:rPr lang="fr-CH" sz="2000" dirty="0" err="1"/>
              <a:t>treatments</a:t>
            </a:r>
            <a:endParaRPr lang="fr-CH" sz="2000" dirty="0"/>
          </a:p>
          <a:p>
            <a:pPr algn="ctr"/>
            <a:endParaRPr lang="fr-CH" sz="1200" dirty="0"/>
          </a:p>
          <a:p>
            <a:pPr algn="ctr"/>
            <a:r>
              <a:rPr lang="fr-CH" sz="2000" dirty="0" err="1"/>
              <a:t>Separation</a:t>
            </a:r>
            <a:r>
              <a:rPr lang="fr-CH" sz="2000" dirty="0"/>
              <a:t> and purification</a:t>
            </a:r>
          </a:p>
          <a:p>
            <a:pPr algn="ctr"/>
            <a:endParaRPr lang="fr-CH" sz="1200" dirty="0"/>
          </a:p>
          <a:p>
            <a:pPr algn="ctr"/>
            <a:r>
              <a:rPr lang="fr-CH" sz="2000" dirty="0"/>
              <a:t>Chemical </a:t>
            </a:r>
            <a:r>
              <a:rPr lang="fr-CH" sz="2000" dirty="0" err="1"/>
              <a:t>synthesis</a:t>
            </a:r>
            <a:endParaRPr lang="fr-CH" sz="2000" dirty="0"/>
          </a:p>
          <a:p>
            <a:pPr algn="ctr"/>
            <a:endParaRPr lang="fr-CH" sz="1200" dirty="0"/>
          </a:p>
          <a:p>
            <a:pPr algn="ctr"/>
            <a:r>
              <a:rPr lang="fr-CH" sz="2000" dirty="0"/>
              <a:t>Additive </a:t>
            </a:r>
            <a:r>
              <a:rPr lang="fr-CH" sz="2000" dirty="0" err="1"/>
              <a:t>manufacturing</a:t>
            </a:r>
            <a:endParaRPr lang="fr-CH" sz="2000" dirty="0"/>
          </a:p>
          <a:p>
            <a:pPr algn="ctr"/>
            <a:endParaRPr lang="fr-CH" sz="1200" dirty="0"/>
          </a:p>
          <a:p>
            <a:pPr algn="ctr"/>
            <a:r>
              <a:rPr lang="fr-CH" sz="2000" dirty="0" err="1"/>
              <a:t>Substrative</a:t>
            </a:r>
            <a:r>
              <a:rPr lang="fr-CH" sz="2000" dirty="0"/>
              <a:t> </a:t>
            </a:r>
            <a:r>
              <a:rPr lang="fr-CH" sz="2000" dirty="0" err="1"/>
              <a:t>manufacturing</a:t>
            </a:r>
            <a:endParaRPr lang="fr-CH" sz="2000" dirty="0"/>
          </a:p>
          <a:p>
            <a:pPr algn="ctr"/>
            <a:endParaRPr lang="fr-CH" sz="1200" dirty="0"/>
          </a:p>
          <a:p>
            <a:pPr algn="ctr"/>
            <a:r>
              <a:rPr lang="fr-CH" dirty="0">
                <a:solidFill>
                  <a:schemeClr val="bg1">
                    <a:lumMod val="50000"/>
                  </a:schemeClr>
                </a:solidFill>
              </a:rPr>
              <a:t>Analyses (</a:t>
            </a:r>
            <a:r>
              <a:rPr lang="fr-CH" dirty="0" err="1">
                <a:solidFill>
                  <a:schemeClr val="bg1">
                    <a:lumMod val="50000"/>
                  </a:schemeClr>
                </a:solidFill>
              </a:rPr>
              <a:t>electrolytes</a:t>
            </a:r>
            <a:r>
              <a:rPr lang="fr-CH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CH" dirty="0" err="1">
                <a:solidFill>
                  <a:schemeClr val="bg1">
                    <a:lumMod val="50000"/>
                  </a:schemeClr>
                </a:solidFill>
              </a:rPr>
              <a:t>electrodes</a:t>
            </a:r>
            <a:r>
              <a:rPr lang="fr-CH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algn="ctr"/>
            <a:endParaRPr lang="fr-CH" dirty="0"/>
          </a:p>
          <a:p>
            <a:pPr algn="ctr"/>
            <a:endParaRPr lang="fr-CH" dirty="0"/>
          </a:p>
          <a:p>
            <a:pPr algn="ctr"/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techniques can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classified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as:</a:t>
            </a:r>
          </a:p>
          <a:p>
            <a:pPr algn="ctr"/>
            <a:endParaRPr lang="fr-CH" sz="1200" dirty="0"/>
          </a:p>
          <a:p>
            <a:pPr algn="ctr"/>
            <a:r>
              <a:rPr lang="fr-CH" dirty="0" err="1"/>
              <a:t>Substractive</a:t>
            </a:r>
            <a:r>
              <a:rPr lang="fr-CH" dirty="0"/>
              <a:t> </a:t>
            </a:r>
            <a:r>
              <a:rPr lang="fr-CH" dirty="0" err="1"/>
              <a:t>processes</a:t>
            </a:r>
            <a:endParaRPr lang="fr-CH" dirty="0"/>
          </a:p>
          <a:p>
            <a:pPr algn="ctr"/>
            <a:endParaRPr lang="fr-CH" sz="1200" dirty="0"/>
          </a:p>
          <a:p>
            <a:pPr algn="ctr"/>
            <a:r>
              <a:rPr lang="fr-CH" dirty="0"/>
              <a:t>Conversion </a:t>
            </a:r>
            <a:r>
              <a:rPr lang="fr-CH" dirty="0" err="1"/>
              <a:t>processes</a:t>
            </a:r>
            <a:endParaRPr lang="fr-CH" dirty="0"/>
          </a:p>
          <a:p>
            <a:pPr algn="ctr"/>
            <a:endParaRPr lang="fr-CH" sz="1200" dirty="0"/>
          </a:p>
          <a:p>
            <a:pPr algn="ctr"/>
            <a:r>
              <a:rPr lang="fr-CH" dirty="0"/>
              <a:t>Additive </a:t>
            </a:r>
            <a:r>
              <a:rPr lang="fr-CH" dirty="0" err="1"/>
              <a:t>processes</a:t>
            </a:r>
            <a:endParaRPr lang="fr-CH" dirty="0"/>
          </a:p>
          <a:p>
            <a:pPr algn="ctr"/>
            <a:endParaRPr lang="fr-CH" sz="1200" dirty="0"/>
          </a:p>
          <a:p>
            <a:pPr algn="ctr"/>
            <a:r>
              <a:rPr lang="fr-CH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Analytical</a:t>
            </a:r>
            <a:r>
              <a:rPr lang="fr-CH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H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methods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49E7196-E9A9-4E2D-B44F-AE456465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3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45001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Additive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Electrolytic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Electroless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precipitation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Electrophoretic</a:t>
            </a:r>
            <a:r>
              <a:rPr lang="fr-CH" sz="2000" dirty="0">
                <a:solidFill>
                  <a:schemeClr val="tx1"/>
                </a:solidFill>
              </a:rPr>
              <a:t> </a:t>
            </a:r>
            <a:r>
              <a:rPr lang="fr-CH" sz="2000" dirty="0" err="1">
                <a:solidFill>
                  <a:schemeClr val="tx1"/>
                </a:solidFill>
              </a:rPr>
              <a:t>deposition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47B66CF4-9387-4D13-A9CF-ABA1096E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30</a:t>
            </a:fld>
            <a:endParaRPr lang="en-US" sz="1800"/>
          </a:p>
        </p:txBody>
      </p:sp>
      <p:sp>
        <p:nvSpPr>
          <p:cNvPr id="13" name="ZoneTexte 35">
            <a:extLst>
              <a:ext uri="{FF2B5EF4-FFF2-40B4-BE49-F238E27FC236}">
                <a16:creationId xmlns:a16="http://schemas.microsoft.com/office/drawing/2014/main" id="{D5AED9AE-16BD-44DF-8AA0-A15A9CB7E4B0}"/>
              </a:ext>
            </a:extLst>
          </p:cNvPr>
          <p:cNvSpPr txBox="1"/>
          <p:nvPr/>
        </p:nvSpPr>
        <p:spPr>
          <a:xfrm>
            <a:off x="533402" y="1295400"/>
            <a:ext cx="8077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Forced migration and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desolvation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charged particles (colloids) in an electric field.</a:t>
            </a:r>
          </a:p>
          <a:p>
            <a:pPr algn="ctr"/>
            <a:r>
              <a:rPr lang="en-US" sz="1600" dirty="0"/>
              <a:t>Charged particles dispersed in an electrolyte (low ionic conductivity)</a:t>
            </a:r>
          </a:p>
          <a:p>
            <a:pPr algn="ctr"/>
            <a:r>
              <a:rPr lang="en-US" sz="1600" dirty="0"/>
              <a:t>Any material that can develop a surface charge (zeta-potential)</a:t>
            </a:r>
          </a:p>
        </p:txBody>
      </p:sp>
      <p:sp>
        <p:nvSpPr>
          <p:cNvPr id="14" name="ZoneTexte 22">
            <a:extLst>
              <a:ext uri="{FF2B5EF4-FFF2-40B4-BE49-F238E27FC236}">
                <a16:creationId xmlns:a16="http://schemas.microsoft.com/office/drawing/2014/main" id="{024AF62A-9FB5-4E79-9D9A-D65B45183978}"/>
              </a:ext>
            </a:extLst>
          </p:cNvPr>
          <p:cNvSpPr txBox="1"/>
          <p:nvPr/>
        </p:nvSpPr>
        <p:spPr>
          <a:xfrm>
            <a:off x="1128602" y="2650220"/>
            <a:ext cx="6872398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Charged</a:t>
            </a:r>
            <a:r>
              <a:rPr lang="fr-CH" sz="2400" b="1" dirty="0"/>
              <a:t> </a:t>
            </a:r>
            <a:r>
              <a:rPr lang="fr-CH" sz="2400" b="1" dirty="0" err="1"/>
              <a:t>particles</a:t>
            </a:r>
            <a:r>
              <a:rPr lang="fr-CH" sz="2400" b="1" dirty="0"/>
              <a:t> and </a:t>
            </a:r>
            <a:r>
              <a:rPr lang="fr-CH" sz="2400" b="1" dirty="0" err="1"/>
              <a:t>colloids</a:t>
            </a:r>
            <a:r>
              <a:rPr lang="fr-CH" sz="2400" b="1" dirty="0"/>
              <a:t>: the DLVO </a:t>
            </a:r>
            <a:r>
              <a:rPr lang="fr-CH" sz="2400" b="1" dirty="0" err="1"/>
              <a:t>theory</a:t>
            </a:r>
            <a:endParaRPr lang="fr-CH" sz="2400" b="1" baseline="-2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B47E45-9648-402B-9CFF-23B1FCC0BACC}"/>
              </a:ext>
            </a:extLst>
          </p:cNvPr>
          <p:cNvSpPr/>
          <p:nvPr/>
        </p:nvSpPr>
        <p:spPr>
          <a:xfrm>
            <a:off x="1066800" y="2650220"/>
            <a:ext cx="70104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DD24D7-FAC2-4675-B510-7F2A31C9EDA7}"/>
              </a:ext>
            </a:extLst>
          </p:cNvPr>
          <p:cNvSpPr txBox="1"/>
          <p:nvPr/>
        </p:nvSpPr>
        <p:spPr>
          <a:xfrm>
            <a:off x="222991" y="6096000"/>
            <a:ext cx="869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/>
              <a:t>dielectric coatings</a:t>
            </a:r>
            <a:endParaRPr lang="en-US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93126B8-89E3-425B-92D5-6C596374812F}"/>
              </a:ext>
            </a:extLst>
          </p:cNvPr>
          <p:cNvGrpSpPr/>
          <p:nvPr/>
        </p:nvGrpSpPr>
        <p:grpSpPr>
          <a:xfrm>
            <a:off x="1230893" y="3113690"/>
            <a:ext cx="6682214" cy="2919330"/>
            <a:chOff x="1762331" y="3113690"/>
            <a:chExt cx="6682214" cy="2919330"/>
          </a:xfrm>
        </p:grpSpPr>
        <p:pic>
          <p:nvPicPr>
            <p:cNvPr id="48" name="Image 17">
              <a:extLst>
                <a:ext uri="{FF2B5EF4-FFF2-40B4-BE49-F238E27FC236}">
                  <a16:creationId xmlns:a16="http://schemas.microsoft.com/office/drawing/2014/main" id="{0237F80C-45A9-47FF-9985-44A44F249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246" t="27076" r="34965" b="17407"/>
            <a:stretch/>
          </p:blipFill>
          <p:spPr>
            <a:xfrm>
              <a:off x="4273550" y="3113690"/>
              <a:ext cx="2752274" cy="254368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596E8D6-8895-4A30-B99C-02AEE02697CA}"/>
                </a:ext>
              </a:extLst>
            </p:cNvPr>
            <p:cNvGrpSpPr/>
            <p:nvPr/>
          </p:nvGrpSpPr>
          <p:grpSpPr>
            <a:xfrm>
              <a:off x="1762331" y="3113690"/>
              <a:ext cx="5428579" cy="2919330"/>
              <a:chOff x="1762331" y="3209711"/>
              <a:chExt cx="5428579" cy="291933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55A026E-D514-4DDC-A252-5881030A68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2331" y="3209711"/>
                <a:ext cx="2241354" cy="252511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171EE73-BF1F-4956-B639-7A4F9F80AE3D}"/>
                  </a:ext>
                </a:extLst>
              </p:cNvPr>
              <p:cNvSpPr txBox="1"/>
              <p:nvPr/>
            </p:nvSpPr>
            <p:spPr>
              <a:xfrm rot="16200000">
                <a:off x="3713684" y="4166787"/>
                <a:ext cx="1388105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900" b="1" dirty="0"/>
                  <a:t>Interaction </a:t>
                </a:r>
                <a:r>
                  <a:rPr lang="fr-FR" sz="900" b="1" dirty="0" err="1"/>
                  <a:t>energy</a:t>
                </a:r>
                <a:endParaRPr lang="en-US" sz="900" b="1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FCAF171-2D03-42A3-8455-6CF792A2C4FD}"/>
                  </a:ext>
                </a:extLst>
              </p:cNvPr>
              <p:cNvSpPr txBox="1"/>
              <p:nvPr/>
            </p:nvSpPr>
            <p:spPr>
              <a:xfrm>
                <a:off x="5392411" y="4834670"/>
                <a:ext cx="1253921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800" b="1" dirty="0"/>
                  <a:t>Van der Waals attraction</a:t>
                </a:r>
                <a:endParaRPr lang="en-US" sz="800" b="1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2F8E7BB-0012-431A-AA68-89DA65C68EC7}"/>
                  </a:ext>
                </a:extLst>
              </p:cNvPr>
              <p:cNvSpPr txBox="1"/>
              <p:nvPr/>
            </p:nvSpPr>
            <p:spPr>
              <a:xfrm>
                <a:off x="5279171" y="3748072"/>
                <a:ext cx="1177721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800" b="1" dirty="0" err="1"/>
                  <a:t>Electrostatic</a:t>
                </a:r>
                <a:r>
                  <a:rPr lang="fr-FR" sz="800" b="1" dirty="0"/>
                  <a:t> </a:t>
                </a:r>
                <a:r>
                  <a:rPr lang="fr-FR" sz="800" b="1" dirty="0" err="1"/>
                  <a:t>repulsion</a:t>
                </a:r>
                <a:endParaRPr lang="en-US" sz="800" b="1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33468CA-67AB-46F1-A69A-0136EEFA0CAE}"/>
                  </a:ext>
                </a:extLst>
              </p:cNvPr>
              <p:cNvSpPr/>
              <p:nvPr/>
            </p:nvSpPr>
            <p:spPr>
              <a:xfrm>
                <a:off x="5332412" y="4424364"/>
                <a:ext cx="381000" cy="152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9C2D50F-F37F-4CFC-916C-F426880DF461}"/>
                  </a:ext>
                </a:extLst>
              </p:cNvPr>
              <p:cNvSpPr txBox="1"/>
              <p:nvPr/>
            </p:nvSpPr>
            <p:spPr>
              <a:xfrm>
                <a:off x="5137150" y="5229158"/>
                <a:ext cx="14160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900" b="1" dirty="0" err="1">
                    <a:solidFill>
                      <a:srgbClr val="FF0000"/>
                    </a:solidFill>
                  </a:rPr>
                  <a:t>Secondary</a:t>
                </a:r>
                <a:r>
                  <a:rPr lang="fr-FR" sz="900" b="1" dirty="0">
                    <a:solidFill>
                      <a:srgbClr val="FF0000"/>
                    </a:solidFill>
                  </a:rPr>
                  <a:t> minimum</a:t>
                </a:r>
              </a:p>
              <a:p>
                <a:pPr algn="ctr"/>
                <a:r>
                  <a:rPr lang="en-US" sz="900" b="1" dirty="0">
                    <a:solidFill>
                      <a:srgbClr val="FF0000"/>
                    </a:solidFill>
                  </a:rPr>
                  <a:t>Reversible aggregation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8A54D3B-DE1B-4570-A54E-66BFFC6A0891}"/>
                  </a:ext>
                </a:extLst>
              </p:cNvPr>
              <p:cNvSpPr/>
              <p:nvPr/>
            </p:nvSpPr>
            <p:spPr>
              <a:xfrm>
                <a:off x="5084166" y="4183966"/>
                <a:ext cx="215445" cy="152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E20AC4EB-D19B-4E87-AC75-502034CAE3D7}"/>
                  </a:ext>
                </a:extLst>
              </p:cNvPr>
              <p:cNvSpPr/>
              <p:nvPr/>
            </p:nvSpPr>
            <p:spPr>
              <a:xfrm>
                <a:off x="5084166" y="4252714"/>
                <a:ext cx="249834" cy="11754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BCB77BE-BCA0-4975-889E-E369AA119E58}"/>
                  </a:ext>
                </a:extLst>
              </p:cNvPr>
              <p:cNvSpPr/>
              <p:nvPr/>
            </p:nvSpPr>
            <p:spPr>
              <a:xfrm>
                <a:off x="4724400" y="5484000"/>
                <a:ext cx="457200" cy="23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EC54447-78B2-4A77-B570-426D6FEBE997}"/>
                  </a:ext>
                </a:extLst>
              </p:cNvPr>
              <p:cNvSpPr txBox="1"/>
              <p:nvPr/>
            </p:nvSpPr>
            <p:spPr>
              <a:xfrm>
                <a:off x="4730750" y="3231889"/>
                <a:ext cx="90970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900" b="1" dirty="0">
                    <a:solidFill>
                      <a:srgbClr val="FF0000"/>
                    </a:solidFill>
                  </a:rPr>
                  <a:t>Energy </a:t>
                </a:r>
                <a:r>
                  <a:rPr lang="fr-FR" sz="900" b="1" dirty="0" err="1">
                    <a:solidFill>
                      <a:srgbClr val="FF0000"/>
                    </a:solidFill>
                  </a:rPr>
                  <a:t>barrier</a:t>
                </a:r>
                <a:endParaRPr lang="fr-FR" sz="9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fr-FR" sz="900" b="1" dirty="0">
                    <a:solidFill>
                      <a:srgbClr val="FF0000"/>
                    </a:solidFill>
                  </a:rPr>
                  <a:t>EPD </a:t>
                </a:r>
                <a:r>
                  <a:rPr lang="fr-FR" sz="900" b="1" dirty="0" err="1">
                    <a:solidFill>
                      <a:srgbClr val="FF0000"/>
                    </a:solidFill>
                  </a:rPr>
                  <a:t>potential</a:t>
                </a:r>
                <a:endParaRPr lang="en-US" sz="9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D8FC622-2D35-4C09-AA7A-B63BC8EE91D3}"/>
                  </a:ext>
                </a:extLst>
              </p:cNvPr>
              <p:cNvSpPr txBox="1"/>
              <p:nvPr/>
            </p:nvSpPr>
            <p:spPr>
              <a:xfrm>
                <a:off x="4207201" y="5621210"/>
                <a:ext cx="1405803" cy="50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900" b="1" dirty="0" err="1">
                    <a:solidFill>
                      <a:srgbClr val="FF0000"/>
                    </a:solidFill>
                  </a:rPr>
                  <a:t>Primary</a:t>
                </a:r>
                <a:r>
                  <a:rPr lang="fr-FR" sz="900" b="1" dirty="0">
                    <a:solidFill>
                      <a:srgbClr val="FF0000"/>
                    </a:solidFill>
                  </a:rPr>
                  <a:t> minimum</a:t>
                </a:r>
              </a:p>
              <a:p>
                <a:pPr algn="ctr"/>
                <a:r>
                  <a:rPr lang="en-US" sz="900" b="1" dirty="0">
                    <a:solidFill>
                      <a:srgbClr val="FF0000"/>
                    </a:solidFill>
                  </a:rPr>
                  <a:t>Irreversible aggregation</a:t>
                </a:r>
              </a:p>
              <a:p>
                <a:pPr algn="ctr"/>
                <a:endParaRPr lang="en-US" sz="9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C02C169-5712-4F63-8AEE-57706A31E857}"/>
                  </a:ext>
                </a:extLst>
              </p:cNvPr>
              <p:cNvSpPr txBox="1"/>
              <p:nvPr/>
            </p:nvSpPr>
            <p:spPr>
              <a:xfrm>
                <a:off x="6581309" y="4406348"/>
                <a:ext cx="60960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900" b="1" dirty="0" err="1"/>
                  <a:t>Particle</a:t>
                </a:r>
                <a:r>
                  <a:rPr lang="fr-FR" sz="900" b="1" dirty="0"/>
                  <a:t> distance</a:t>
                </a:r>
                <a:endParaRPr lang="en-US" sz="900" b="1" dirty="0"/>
              </a:p>
            </p:txBody>
          </p: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B111193-D464-41E3-98D0-6CD55923104C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 flipH="1" flipV="1">
              <a:off x="4876800" y="5334000"/>
              <a:ext cx="33303" cy="1911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02363B8-02A0-403E-BA18-E9FAE95207C0}"/>
                </a:ext>
              </a:extLst>
            </p:cNvPr>
            <p:cNvCxnSpPr>
              <a:cxnSpLocks/>
            </p:cNvCxnSpPr>
            <p:nvPr/>
          </p:nvCxnSpPr>
          <p:spPr>
            <a:xfrm>
              <a:off x="5171157" y="3519211"/>
              <a:ext cx="29699" cy="3705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7FB4982E-C828-43AE-856F-E2D3DD798494}"/>
                </a:ext>
              </a:extLst>
            </p:cNvPr>
            <p:cNvSpPr/>
            <p:nvPr/>
          </p:nvSpPr>
          <p:spPr>
            <a:xfrm>
              <a:off x="5205443" y="4521560"/>
              <a:ext cx="658447" cy="950686"/>
            </a:xfrm>
            <a:prstGeom prst="arc">
              <a:avLst>
                <a:gd name="adj1" fmla="val 8433034"/>
                <a:gd name="adj2" fmla="val 14944246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Connecteur droit avec flèche 19">
              <a:extLst>
                <a:ext uri="{FF2B5EF4-FFF2-40B4-BE49-F238E27FC236}">
                  <a16:creationId xmlns:a16="http://schemas.microsoft.com/office/drawing/2014/main" id="{084AA0F8-80CB-4FD0-A712-664B4E254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1309" y="4069454"/>
              <a:ext cx="0" cy="457200"/>
            </a:xfrm>
            <a:prstGeom prst="straightConnector1">
              <a:avLst/>
            </a:prstGeom>
            <a:ln>
              <a:solidFill>
                <a:schemeClr val="tx1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ZoneTexte 24">
                  <a:extLst>
                    <a:ext uri="{FF2B5EF4-FFF2-40B4-BE49-F238E27FC236}">
                      <a16:creationId xmlns:a16="http://schemas.microsoft.com/office/drawing/2014/main" id="{D7490A46-D833-4BCE-9845-9C083939AF44}"/>
                    </a:ext>
                  </a:extLst>
                </p:cNvPr>
                <p:cNvSpPr txBox="1"/>
                <p:nvPr/>
              </p:nvSpPr>
              <p:spPr>
                <a:xfrm>
                  <a:off x="6356351" y="3830494"/>
                  <a:ext cx="60959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1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  <m:r>
                          <a:rPr lang="fr-F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1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↗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56" name="ZoneTexte 24">
                  <a:extLst>
                    <a:ext uri="{FF2B5EF4-FFF2-40B4-BE49-F238E27FC236}">
                      <a16:creationId xmlns:a16="http://schemas.microsoft.com/office/drawing/2014/main" id="{D7490A46-D833-4BCE-9845-9C083939AF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6351" y="3830494"/>
                  <a:ext cx="609599" cy="261610"/>
                </a:xfrm>
                <a:prstGeom prst="rect">
                  <a:avLst/>
                </a:prstGeom>
                <a:blipFill>
                  <a:blip r:embed="rId4"/>
                  <a:stretch>
                    <a:fillRect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ZoneTexte 24">
                  <a:extLst>
                    <a:ext uri="{FF2B5EF4-FFF2-40B4-BE49-F238E27FC236}">
                      <a16:creationId xmlns:a16="http://schemas.microsoft.com/office/drawing/2014/main" id="{A3BDA640-569A-485F-A9F1-33FDA8B9B33A}"/>
                    </a:ext>
                  </a:extLst>
                </p:cNvPr>
                <p:cNvSpPr txBox="1"/>
                <p:nvPr/>
              </p:nvSpPr>
              <p:spPr>
                <a:xfrm>
                  <a:off x="6910465" y="3289557"/>
                  <a:ext cx="1534080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fr-FR" sz="1200" i="1" smtClean="0">
                                <a:solidFill>
                                  <a:srgbClr val="1B2AED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0" i="1" smtClean="0">
                                <a:solidFill>
                                  <a:srgbClr val="1B2AED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</m:e>
                        </m:d>
                        <m:r>
                          <a:rPr lang="fr-FR" sz="1200" b="0" i="1" smtClean="0">
                            <a:solidFill>
                              <a:srgbClr val="1B2AE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&gt;60 </m:t>
                        </m:r>
                        <m:r>
                          <a:rPr lang="fr-FR" sz="1200" b="0" i="1" smtClean="0">
                            <a:solidFill>
                              <a:srgbClr val="1B2AE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𝑚𝑉</m:t>
                        </m:r>
                      </m:oMath>
                    </m:oMathPara>
                  </a14:m>
                  <a:endParaRPr lang="fr-FR" sz="1200" dirty="0">
                    <a:solidFill>
                      <a:srgbClr val="1B2AE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 panose="02040503050406030204" pitchFamily="18" charset="0"/>
                  </a:endParaRPr>
                </a:p>
                <a:p>
                  <a:r>
                    <a:rPr lang="en-US" sz="1100" dirty="0">
                      <a:solidFill>
                        <a:srgbClr val="1B2AED"/>
                      </a:solidFill>
                    </a:rPr>
                    <a:t>Too stable &gt; no primary minimum</a:t>
                  </a:r>
                </a:p>
              </p:txBody>
            </p:sp>
          </mc:Choice>
          <mc:Fallback xmlns="">
            <p:sp>
              <p:nvSpPr>
                <p:cNvPr id="57" name="ZoneTexte 24">
                  <a:extLst>
                    <a:ext uri="{FF2B5EF4-FFF2-40B4-BE49-F238E27FC236}">
                      <a16:creationId xmlns:a16="http://schemas.microsoft.com/office/drawing/2014/main" id="{A3BDA640-569A-485F-A9F1-33FDA8B9B3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0465" y="3289557"/>
                  <a:ext cx="1534080" cy="615553"/>
                </a:xfrm>
                <a:prstGeom prst="rect">
                  <a:avLst/>
                </a:prstGeom>
                <a:blipFill>
                  <a:blip r:embed="rId5"/>
                  <a:stretch>
                    <a:fillRect r="-1587" b="-5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2F0B4B8-75E5-4705-BF84-0FE3CD6940BD}"/>
                </a:ext>
              </a:extLst>
            </p:cNvPr>
            <p:cNvSpPr/>
            <p:nvPr/>
          </p:nvSpPr>
          <p:spPr>
            <a:xfrm>
              <a:off x="6324600" y="3441700"/>
              <a:ext cx="635000" cy="666750"/>
            </a:xfrm>
            <a:custGeom>
              <a:avLst/>
              <a:gdLst>
                <a:gd name="connsiteX0" fmla="*/ 635000 w 635000"/>
                <a:gd name="connsiteY0" fmla="*/ 0 h 666750"/>
                <a:gd name="connsiteX1" fmla="*/ 209550 w 635000"/>
                <a:gd name="connsiteY1" fmla="*/ 279400 h 666750"/>
                <a:gd name="connsiteX2" fmla="*/ 0 w 635000"/>
                <a:gd name="connsiteY2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000" h="666750">
                  <a:moveTo>
                    <a:pt x="635000" y="0"/>
                  </a:moveTo>
                  <a:cubicBezTo>
                    <a:pt x="475191" y="84137"/>
                    <a:pt x="315383" y="168275"/>
                    <a:pt x="209550" y="279400"/>
                  </a:cubicBezTo>
                  <a:cubicBezTo>
                    <a:pt x="103717" y="390525"/>
                    <a:pt x="51858" y="528637"/>
                    <a:pt x="0" y="666750"/>
                  </a:cubicBezTo>
                </a:path>
              </a:pathLst>
            </a:custGeom>
            <a:noFill/>
            <a:ln>
              <a:solidFill>
                <a:srgbClr val="1B2AED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ZoneTexte 24">
                  <a:extLst>
                    <a:ext uri="{FF2B5EF4-FFF2-40B4-BE49-F238E27FC236}">
                      <a16:creationId xmlns:a16="http://schemas.microsoft.com/office/drawing/2014/main" id="{B1EC94EA-381E-467F-B448-E1997FC09BB0}"/>
                    </a:ext>
                  </a:extLst>
                </p:cNvPr>
                <p:cNvSpPr txBox="1"/>
                <p:nvPr/>
              </p:nvSpPr>
              <p:spPr>
                <a:xfrm>
                  <a:off x="6910465" y="4794647"/>
                  <a:ext cx="1416050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fr-FR" sz="1200" i="1" smtClean="0">
                                <a:solidFill>
                                  <a:srgbClr val="1B2AED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0" i="1" smtClean="0">
                                <a:solidFill>
                                  <a:srgbClr val="1B2AED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</m:e>
                        </m:d>
                        <m:r>
                          <a:rPr lang="fr-FR" sz="1200" b="0" i="1" smtClean="0">
                            <a:solidFill>
                              <a:srgbClr val="1B2AE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&lt;10 </m:t>
                        </m:r>
                        <m:r>
                          <a:rPr lang="fr-FR" sz="1200" b="0" i="1" smtClean="0">
                            <a:solidFill>
                              <a:srgbClr val="1B2AE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𝑚𝑉</m:t>
                        </m:r>
                      </m:oMath>
                    </m:oMathPara>
                  </a14:m>
                  <a:endParaRPr lang="fr-FR" sz="1200" dirty="0">
                    <a:solidFill>
                      <a:srgbClr val="1B2AE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 panose="02040503050406030204" pitchFamily="18" charset="0"/>
                  </a:endParaRPr>
                </a:p>
                <a:p>
                  <a:r>
                    <a:rPr lang="en-US" sz="1100" dirty="0">
                      <a:solidFill>
                        <a:srgbClr val="1B2AED"/>
                      </a:solidFill>
                    </a:rPr>
                    <a:t>Unstable dispersion</a:t>
                  </a:r>
                </a:p>
              </p:txBody>
            </p:sp>
          </mc:Choice>
          <mc:Fallback xmlns="">
            <p:sp>
              <p:nvSpPr>
                <p:cNvPr id="59" name="ZoneTexte 24">
                  <a:extLst>
                    <a:ext uri="{FF2B5EF4-FFF2-40B4-BE49-F238E27FC236}">
                      <a16:creationId xmlns:a16="http://schemas.microsoft.com/office/drawing/2014/main" id="{B1EC94EA-381E-467F-B448-E1997FC09B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0465" y="4794647"/>
                  <a:ext cx="1416050" cy="446276"/>
                </a:xfrm>
                <a:prstGeom prst="rect">
                  <a:avLst/>
                </a:prstGeom>
                <a:blipFill>
                  <a:blip r:embed="rId6"/>
                  <a:stretch>
                    <a:fillRect b="-82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741110A-A673-4E8F-A637-4A2776DAA388}"/>
                </a:ext>
              </a:extLst>
            </p:cNvPr>
            <p:cNvSpPr/>
            <p:nvPr/>
          </p:nvSpPr>
          <p:spPr>
            <a:xfrm>
              <a:off x="6400800" y="4540250"/>
              <a:ext cx="571500" cy="387350"/>
            </a:xfrm>
            <a:custGeom>
              <a:avLst/>
              <a:gdLst>
                <a:gd name="connsiteX0" fmla="*/ 571500 w 571500"/>
                <a:gd name="connsiteY0" fmla="*/ 387350 h 387350"/>
                <a:gd name="connsiteX1" fmla="*/ 336550 w 571500"/>
                <a:gd name="connsiteY1" fmla="*/ 158750 h 387350"/>
                <a:gd name="connsiteX2" fmla="*/ 0 w 5715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0" h="387350">
                  <a:moveTo>
                    <a:pt x="571500" y="387350"/>
                  </a:moveTo>
                  <a:cubicBezTo>
                    <a:pt x="501650" y="305329"/>
                    <a:pt x="431800" y="223308"/>
                    <a:pt x="336550" y="158750"/>
                  </a:cubicBezTo>
                  <a:cubicBezTo>
                    <a:pt x="241300" y="94192"/>
                    <a:pt x="120650" y="47096"/>
                    <a:pt x="0" y="0"/>
                  </a:cubicBezTo>
                </a:path>
              </a:pathLst>
            </a:custGeom>
            <a:noFill/>
            <a:ln>
              <a:solidFill>
                <a:srgbClr val="1B2AED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5213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Additive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Electrolytic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Electroless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precipitation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Electrophoretic</a:t>
            </a:r>
            <a:r>
              <a:rPr lang="fr-CH" sz="2000" dirty="0">
                <a:solidFill>
                  <a:schemeClr val="tx1"/>
                </a:solidFill>
              </a:rPr>
              <a:t> </a:t>
            </a:r>
            <a:r>
              <a:rPr lang="fr-CH" sz="2000" dirty="0" err="1">
                <a:solidFill>
                  <a:schemeClr val="tx1"/>
                </a:solidFill>
              </a:rPr>
              <a:t>deposition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47B66CF4-9387-4D13-A9CF-ABA1096E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31</a:t>
            </a:fld>
            <a:endParaRPr lang="en-US" sz="1800"/>
          </a:p>
        </p:txBody>
      </p:sp>
      <p:sp>
        <p:nvSpPr>
          <p:cNvPr id="13" name="ZoneTexte 35">
            <a:extLst>
              <a:ext uri="{FF2B5EF4-FFF2-40B4-BE49-F238E27FC236}">
                <a16:creationId xmlns:a16="http://schemas.microsoft.com/office/drawing/2014/main" id="{D5AED9AE-16BD-44DF-8AA0-A15A9CB7E4B0}"/>
              </a:ext>
            </a:extLst>
          </p:cNvPr>
          <p:cNvSpPr txBox="1"/>
          <p:nvPr/>
        </p:nvSpPr>
        <p:spPr>
          <a:xfrm>
            <a:off x="533402" y="1295400"/>
            <a:ext cx="8077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Forced migration and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desolvation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charged particles (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colloïds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in an electric field.</a:t>
            </a:r>
          </a:p>
          <a:p>
            <a:pPr algn="ctr"/>
            <a:r>
              <a:rPr lang="en-US" sz="1600" dirty="0"/>
              <a:t>Charged particles dispersed in an electrolyte (low ionic conductivity)</a:t>
            </a:r>
          </a:p>
          <a:p>
            <a:pPr algn="ctr"/>
            <a:r>
              <a:rPr lang="en-US" sz="1600" dirty="0"/>
              <a:t>Any material that can develop a surface charge (zeta-potential)</a:t>
            </a:r>
          </a:p>
        </p:txBody>
      </p:sp>
      <p:sp>
        <p:nvSpPr>
          <p:cNvPr id="14" name="ZoneTexte 22">
            <a:extLst>
              <a:ext uri="{FF2B5EF4-FFF2-40B4-BE49-F238E27FC236}">
                <a16:creationId xmlns:a16="http://schemas.microsoft.com/office/drawing/2014/main" id="{024AF62A-9FB5-4E79-9D9A-D65B45183978}"/>
              </a:ext>
            </a:extLst>
          </p:cNvPr>
          <p:cNvSpPr txBox="1"/>
          <p:nvPr/>
        </p:nvSpPr>
        <p:spPr>
          <a:xfrm>
            <a:off x="1326301" y="2650220"/>
            <a:ext cx="6491398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Electrophoretic</a:t>
            </a:r>
            <a:r>
              <a:rPr lang="fr-CH" sz="2400" b="1" dirty="0"/>
              <a:t> </a:t>
            </a:r>
            <a:r>
              <a:rPr lang="fr-CH" sz="2400" b="1" dirty="0" err="1"/>
              <a:t>deposition</a:t>
            </a:r>
            <a:r>
              <a:rPr lang="fr-CH" sz="2400" b="1" dirty="0"/>
              <a:t>: </a:t>
            </a:r>
            <a:r>
              <a:rPr lang="fr-CH" sz="2400" b="1" dirty="0" err="1"/>
              <a:t>cathodic</a:t>
            </a:r>
            <a:r>
              <a:rPr lang="fr-CH" sz="2400" b="1" dirty="0"/>
              <a:t> or </a:t>
            </a:r>
            <a:r>
              <a:rPr lang="fr-CH" sz="2400" b="1" dirty="0" err="1"/>
              <a:t>anodic</a:t>
            </a:r>
            <a:endParaRPr lang="fr-CH" sz="2400" b="1" baseline="-2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B47E45-9648-402B-9CFF-23B1FCC0BACC}"/>
              </a:ext>
            </a:extLst>
          </p:cNvPr>
          <p:cNvSpPr/>
          <p:nvPr/>
        </p:nvSpPr>
        <p:spPr>
          <a:xfrm>
            <a:off x="1219200" y="2650220"/>
            <a:ext cx="67056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DD24D7-FAC2-4675-B510-7F2A31C9EDA7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/>
              <a:t>dielectric coatings, paints, nanocomposite materials,</a:t>
            </a:r>
          </a:p>
          <a:p>
            <a:r>
              <a:rPr lang="en-US" sz="1800" dirty="0"/>
              <a:t>separation of colloids (by size or chemical nature)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C4717C-26F8-4A56-8068-BC284C57D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01" y="3129994"/>
            <a:ext cx="3077611" cy="2650047"/>
          </a:xfrm>
          <a:prstGeom prst="rect">
            <a:avLst/>
          </a:prstGeom>
        </p:spPr>
      </p:pic>
      <p:pic>
        <p:nvPicPr>
          <p:cNvPr id="23" name="Image 9">
            <a:extLst>
              <a:ext uri="{FF2B5EF4-FFF2-40B4-BE49-F238E27FC236}">
                <a16:creationId xmlns:a16="http://schemas.microsoft.com/office/drawing/2014/main" id="{F022BC31-DBE6-4199-A569-4DFED5F51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62" t="34298" r="50783" b="35073"/>
          <a:stretch/>
        </p:blipFill>
        <p:spPr>
          <a:xfrm>
            <a:off x="4602061" y="3276600"/>
            <a:ext cx="914400" cy="883626"/>
          </a:xfrm>
          <a:prstGeom prst="rect">
            <a:avLst/>
          </a:prstGeom>
        </p:spPr>
      </p:pic>
      <p:sp>
        <p:nvSpPr>
          <p:cNvPr id="24" name="ZoneTexte 11">
            <a:extLst>
              <a:ext uri="{FF2B5EF4-FFF2-40B4-BE49-F238E27FC236}">
                <a16:creationId xmlns:a16="http://schemas.microsoft.com/office/drawing/2014/main" id="{C211EC3E-476D-4AB9-8749-079598BA3102}"/>
              </a:ext>
            </a:extLst>
          </p:cNvPr>
          <p:cNvSpPr txBox="1"/>
          <p:nvPr/>
        </p:nvSpPr>
        <p:spPr>
          <a:xfrm>
            <a:off x="5767571" y="4649873"/>
            <a:ext cx="2050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100" dirty="0">
                <a:latin typeface="Arial" panose="020B0604020202020204" pitchFamily="34" charset="0"/>
                <a:cs typeface="Arial" panose="020B0604020202020204" pitchFamily="34" charset="0"/>
              </a:rPr>
              <a:t>ζ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&lt; 0 mV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migrate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the anode</a:t>
            </a:r>
          </a:p>
          <a:p>
            <a:pPr algn="ctr"/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sz="1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Anodic</a:t>
            </a:r>
            <a:r>
              <a:rPr lang="fr-FR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EPD</a:t>
            </a:r>
          </a:p>
        </p:txBody>
      </p:sp>
      <p:pic>
        <p:nvPicPr>
          <p:cNvPr id="26" name="Image 9">
            <a:extLst>
              <a:ext uri="{FF2B5EF4-FFF2-40B4-BE49-F238E27FC236}">
                <a16:creationId xmlns:a16="http://schemas.microsoft.com/office/drawing/2014/main" id="{5DBE1056-AC80-4342-A01D-DC4B8F87D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79" t="34368" r="34966" b="35605"/>
          <a:stretch/>
        </p:blipFill>
        <p:spPr>
          <a:xfrm>
            <a:off x="4602061" y="4609169"/>
            <a:ext cx="914400" cy="866238"/>
          </a:xfrm>
          <a:prstGeom prst="rect">
            <a:avLst/>
          </a:prstGeom>
        </p:spPr>
      </p:pic>
      <p:sp>
        <p:nvSpPr>
          <p:cNvPr id="27" name="ZoneTexte 11">
            <a:extLst>
              <a:ext uri="{FF2B5EF4-FFF2-40B4-BE49-F238E27FC236}">
                <a16:creationId xmlns:a16="http://schemas.microsoft.com/office/drawing/2014/main" id="{E4CF25C0-105B-45AC-A30E-8C3D21B0C913}"/>
              </a:ext>
            </a:extLst>
          </p:cNvPr>
          <p:cNvSpPr txBox="1"/>
          <p:nvPr/>
        </p:nvSpPr>
        <p:spPr>
          <a:xfrm>
            <a:off x="5767571" y="3325998"/>
            <a:ext cx="2050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100" dirty="0">
                <a:latin typeface="Arial" panose="020B0604020202020204" pitchFamily="34" charset="0"/>
                <a:cs typeface="Arial" panose="020B0604020202020204" pitchFamily="34" charset="0"/>
              </a:rPr>
              <a:t>ζ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&gt; 0 mV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migrate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the cathode</a:t>
            </a:r>
          </a:p>
          <a:p>
            <a:pPr algn="ctr"/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sz="1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Cathodic</a:t>
            </a:r>
            <a:r>
              <a:rPr lang="fr-FR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EPD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5C5412-FA3A-4B35-B913-6BCE2F3B3752}"/>
              </a:ext>
            </a:extLst>
          </p:cNvPr>
          <p:cNvCxnSpPr/>
          <p:nvPr/>
        </p:nvCxnSpPr>
        <p:spPr>
          <a:xfrm>
            <a:off x="4600097" y="4411133"/>
            <a:ext cx="3248503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419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/>
              <a:t>Additive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E5E3E-FD7E-4C4D-B931-96B4422F3710}"/>
              </a:ext>
            </a:extLst>
          </p:cNvPr>
          <p:cNvSpPr/>
          <p:nvPr/>
        </p:nvSpPr>
        <p:spPr>
          <a:xfrm>
            <a:off x="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Electrolytic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010AB-5413-4A84-813F-E194B02DA23A}"/>
              </a:ext>
            </a:extLst>
          </p:cNvPr>
          <p:cNvSpPr/>
          <p:nvPr/>
        </p:nvSpPr>
        <p:spPr>
          <a:xfrm>
            <a:off x="2286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Electroless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2DF4C-E569-4E26-9152-3A5067BE608C}"/>
              </a:ext>
            </a:extLst>
          </p:cNvPr>
          <p:cNvSpPr/>
          <p:nvPr/>
        </p:nvSpPr>
        <p:spPr>
          <a:xfrm>
            <a:off x="4572000" y="539999"/>
            <a:ext cx="2286000" cy="61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precipitation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83D1-9DB4-435E-ACF1-181645E5A8CE}"/>
              </a:ext>
            </a:extLst>
          </p:cNvPr>
          <p:cNvSpPr/>
          <p:nvPr/>
        </p:nvSpPr>
        <p:spPr>
          <a:xfrm>
            <a:off x="6858000" y="539999"/>
            <a:ext cx="228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Electrophoretic</a:t>
            </a:r>
            <a:r>
              <a:rPr lang="fr-CH" sz="2000" dirty="0">
                <a:solidFill>
                  <a:schemeClr val="tx1"/>
                </a:solidFill>
              </a:rPr>
              <a:t> </a:t>
            </a:r>
            <a:r>
              <a:rPr lang="fr-CH" sz="2000" dirty="0" err="1">
                <a:solidFill>
                  <a:schemeClr val="tx1"/>
                </a:solidFill>
              </a:rPr>
              <a:t>deposition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47B66CF4-9387-4D13-A9CF-ABA1096E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32</a:t>
            </a:fld>
            <a:endParaRPr lang="en-US" sz="1800"/>
          </a:p>
        </p:txBody>
      </p:sp>
      <p:sp>
        <p:nvSpPr>
          <p:cNvPr id="13" name="ZoneTexte 35">
            <a:extLst>
              <a:ext uri="{FF2B5EF4-FFF2-40B4-BE49-F238E27FC236}">
                <a16:creationId xmlns:a16="http://schemas.microsoft.com/office/drawing/2014/main" id="{D5AED9AE-16BD-44DF-8AA0-A15A9CB7E4B0}"/>
              </a:ext>
            </a:extLst>
          </p:cNvPr>
          <p:cNvSpPr txBox="1"/>
          <p:nvPr/>
        </p:nvSpPr>
        <p:spPr>
          <a:xfrm>
            <a:off x="533402" y="1295400"/>
            <a:ext cx="8077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Forced migration and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desolvation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charged particles (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colloïds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in an electric field.</a:t>
            </a:r>
          </a:p>
          <a:p>
            <a:pPr algn="ctr"/>
            <a:r>
              <a:rPr lang="en-US" sz="1600" dirty="0"/>
              <a:t>Charged particles dispersed in an electrolyte (low ionic conductivity)</a:t>
            </a:r>
          </a:p>
          <a:p>
            <a:pPr algn="ctr"/>
            <a:r>
              <a:rPr lang="en-US" sz="1600" dirty="0"/>
              <a:t>Any material that can develop a surface charge (zeta-potential)</a:t>
            </a:r>
          </a:p>
        </p:txBody>
      </p:sp>
      <p:sp>
        <p:nvSpPr>
          <p:cNvPr id="14" name="ZoneTexte 22">
            <a:extLst>
              <a:ext uri="{FF2B5EF4-FFF2-40B4-BE49-F238E27FC236}">
                <a16:creationId xmlns:a16="http://schemas.microsoft.com/office/drawing/2014/main" id="{024AF62A-9FB5-4E79-9D9A-D65B45183978}"/>
              </a:ext>
            </a:extLst>
          </p:cNvPr>
          <p:cNvSpPr txBox="1"/>
          <p:nvPr/>
        </p:nvSpPr>
        <p:spPr>
          <a:xfrm>
            <a:off x="1326301" y="2650220"/>
            <a:ext cx="6491398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Electrophoretic</a:t>
            </a:r>
            <a:r>
              <a:rPr lang="fr-CH" sz="2400" b="1" dirty="0"/>
              <a:t> vs </a:t>
            </a:r>
            <a:r>
              <a:rPr lang="fr-CH" sz="2400" b="1" dirty="0" err="1"/>
              <a:t>electrolytic</a:t>
            </a:r>
            <a:r>
              <a:rPr lang="fr-CH" sz="2400" b="1" dirty="0"/>
              <a:t> </a:t>
            </a:r>
            <a:r>
              <a:rPr lang="fr-CH" sz="2400" b="1" dirty="0" err="1"/>
              <a:t>deposition</a:t>
            </a:r>
            <a:endParaRPr lang="fr-CH" sz="2400" b="1" baseline="-2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B47E45-9648-402B-9CFF-23B1FCC0BACC}"/>
              </a:ext>
            </a:extLst>
          </p:cNvPr>
          <p:cNvSpPr/>
          <p:nvPr/>
        </p:nvSpPr>
        <p:spPr>
          <a:xfrm>
            <a:off x="533402" y="2650220"/>
            <a:ext cx="8077196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1519C39-72BA-4E2A-887E-9DB898B81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129381"/>
              </p:ext>
            </p:extLst>
          </p:nvPr>
        </p:nvGraphicFramePr>
        <p:xfrm>
          <a:off x="949696" y="3037491"/>
          <a:ext cx="7239000" cy="288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3700857467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3932928917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1166767804"/>
                    </a:ext>
                  </a:extLst>
                </a:gridCol>
              </a:tblGrid>
              <a:tr h="293033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Property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Electroplating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Electrophoretic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deposition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233850"/>
                  </a:ext>
                </a:extLst>
              </a:tr>
              <a:tr h="293033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Moving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species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Ions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Solid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particles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76763"/>
                  </a:ext>
                </a:extLst>
              </a:tr>
              <a:tr h="488609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Deposition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mechanism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Charge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transfer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Electrocrystallization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Solvation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sphere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displacement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Particle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aggregation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410737"/>
                  </a:ext>
                </a:extLst>
              </a:tr>
              <a:tr h="293033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Electrolyte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conductivity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High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Low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09998"/>
                  </a:ext>
                </a:extLst>
              </a:tr>
              <a:tr h="293033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Preferred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solvent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Water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Organic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solvents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400239"/>
                  </a:ext>
                </a:extLst>
              </a:tr>
              <a:tr h="293033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Voltage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Few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hundreds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mV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Several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tens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310320"/>
                  </a:ext>
                </a:extLst>
              </a:tr>
              <a:tr h="293033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Growth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rate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&lt; 50 µm/h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Hundreds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of µm/h possible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535476"/>
                  </a:ext>
                </a:extLst>
              </a:tr>
              <a:tr h="293033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Deposited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materials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Only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conductive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materials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Any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colloidal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solid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795258"/>
                  </a:ext>
                </a:extLst>
              </a:tr>
              <a:tr h="293033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Deposit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morphology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Compact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Powder /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need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binding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80717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DF602858-F6C4-4B8C-B871-E496DE4A5362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/>
              <a:t>dielectric coatings, paints, nanocomposite materials,</a:t>
            </a:r>
          </a:p>
          <a:p>
            <a:r>
              <a:rPr lang="en-US" sz="1800" dirty="0"/>
              <a:t>separation of colloids (by size or chemical nature)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73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7754EA-2C29-45C9-B51B-6ADBC90E71C5}"/>
              </a:ext>
            </a:extLst>
          </p:cNvPr>
          <p:cNvSpPr txBox="1"/>
          <p:nvPr/>
        </p:nvSpPr>
        <p:spPr>
          <a:xfrm>
            <a:off x="304800" y="1524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u="sng" dirty="0"/>
              <a:t>Applications of </a:t>
            </a:r>
            <a:r>
              <a:rPr lang="fr-CH" sz="3200" u="sng" dirty="0" err="1"/>
              <a:t>electrodeposition</a:t>
            </a:r>
            <a:r>
              <a:rPr lang="fr-CH" sz="3200" u="sng" dirty="0"/>
              <a:t> (</a:t>
            </a:r>
            <a:r>
              <a:rPr lang="fr-CH" sz="3200" u="sng" dirty="0" err="1"/>
              <a:t>electroplating</a:t>
            </a:r>
            <a:r>
              <a:rPr lang="fr-CH" sz="3200" u="sng" dirty="0"/>
              <a:t>) </a:t>
            </a:r>
            <a:endParaRPr lang="en-US" sz="3200" u="sng" dirty="0"/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674D0A70-0CB2-489A-A9E8-F3C8BD21DA1C}"/>
              </a:ext>
            </a:extLst>
          </p:cNvPr>
          <p:cNvSpPr txBox="1"/>
          <p:nvPr/>
        </p:nvSpPr>
        <p:spPr>
          <a:xfrm>
            <a:off x="609600" y="2133600"/>
            <a:ext cx="83820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 err="1"/>
              <a:t>Versatility</a:t>
            </a:r>
            <a:r>
              <a:rPr lang="de-CH" dirty="0"/>
              <a:t>, ambient and </a:t>
            </a:r>
            <a:r>
              <a:rPr lang="de-CH" dirty="0" err="1"/>
              <a:t>near</a:t>
            </a:r>
            <a:r>
              <a:rPr lang="de-CH" dirty="0"/>
              <a:t>-ambient </a:t>
            </a:r>
            <a:r>
              <a:rPr lang="de-CH" dirty="0" err="1"/>
              <a:t>conditions</a:t>
            </a:r>
            <a:endParaRPr lang="de-CH" i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 err="1"/>
              <a:t>Relatively</a:t>
            </a:r>
            <a:r>
              <a:rPr lang="de-CH" dirty="0"/>
              <a:t> </a:t>
            </a:r>
            <a:r>
              <a:rPr lang="de-CH" dirty="0" err="1"/>
              <a:t>cheap</a:t>
            </a:r>
            <a:r>
              <a:rPr lang="de-CH" dirty="0"/>
              <a:t> and simple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 err="1"/>
              <a:t>Electrodeposits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conformal</a:t>
            </a:r>
            <a:r>
              <a:rPr lang="de-CH" dirty="0"/>
              <a:t>: possible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electroplate</a:t>
            </a:r>
            <a:r>
              <a:rPr lang="de-CH" dirty="0"/>
              <a:t> </a:t>
            </a:r>
            <a:r>
              <a:rPr lang="de-CH" dirty="0" err="1"/>
              <a:t>or</a:t>
            </a:r>
            <a:r>
              <a:rPr lang="de-CH" dirty="0"/>
              <a:t> </a:t>
            </a:r>
            <a:r>
              <a:rPr lang="de-CH" dirty="0" err="1"/>
              <a:t>electroform</a:t>
            </a:r>
            <a:r>
              <a:rPr lang="de-CH" dirty="0"/>
              <a:t> 3D </a:t>
            </a:r>
            <a:r>
              <a:rPr lang="de-CH" dirty="0" err="1"/>
              <a:t>parts</a:t>
            </a:r>
            <a:endParaRPr lang="de-CH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/>
              <a:t>Electrodeposition </a:t>
            </a:r>
            <a:r>
              <a:rPr lang="de-CH" dirty="0" err="1"/>
              <a:t>only</a:t>
            </a:r>
            <a:r>
              <a:rPr lang="de-CH" dirty="0"/>
              <a:t> </a:t>
            </a:r>
            <a:r>
              <a:rPr lang="de-CH" dirty="0" err="1"/>
              <a:t>occurs</a:t>
            </a:r>
            <a:r>
              <a:rPr lang="de-CH" dirty="0"/>
              <a:t> on </a:t>
            </a:r>
            <a:r>
              <a:rPr lang="de-CH" dirty="0" err="1"/>
              <a:t>conductive</a:t>
            </a:r>
            <a:r>
              <a:rPr lang="de-CH" dirty="0"/>
              <a:t> </a:t>
            </a:r>
            <a:r>
              <a:rPr lang="de-CH" dirty="0" err="1"/>
              <a:t>surfaces</a:t>
            </a:r>
            <a:r>
              <a:rPr lang="de-CH" dirty="0"/>
              <a:t>: </a:t>
            </a:r>
            <a:r>
              <a:rPr lang="de-CH" dirty="0" err="1"/>
              <a:t>masking</a:t>
            </a:r>
            <a:r>
              <a:rPr lang="de-CH" dirty="0"/>
              <a:t> </a:t>
            </a:r>
            <a:r>
              <a:rPr lang="de-CH" dirty="0" err="1"/>
              <a:t>process</a:t>
            </a:r>
            <a:r>
              <a:rPr lang="de-CH" dirty="0"/>
              <a:t>/</a:t>
            </a:r>
            <a:r>
              <a:rPr lang="de-CH" dirty="0" err="1"/>
              <a:t>localized</a:t>
            </a:r>
            <a:r>
              <a:rPr lang="de-CH" dirty="0"/>
              <a:t> ECD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/>
              <a:t>Possible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electrodeposit</a:t>
            </a:r>
            <a:r>
              <a:rPr lang="de-CH" dirty="0"/>
              <a:t> </a:t>
            </a:r>
            <a:r>
              <a:rPr lang="de-CH" dirty="0" err="1"/>
              <a:t>alloys</a:t>
            </a:r>
            <a:r>
              <a:rPr lang="de-CH" dirty="0"/>
              <a:t> and solid </a:t>
            </a:r>
            <a:r>
              <a:rPr lang="de-CH" dirty="0" err="1"/>
              <a:t>solution</a:t>
            </a:r>
            <a:r>
              <a:rPr lang="de-CH" dirty="0"/>
              <a:t> in a </a:t>
            </a:r>
            <a:r>
              <a:rPr lang="de-CH" dirty="0" err="1"/>
              <a:t>single</a:t>
            </a:r>
            <a:r>
              <a:rPr lang="de-CH" dirty="0"/>
              <a:t> </a:t>
            </a:r>
            <a:r>
              <a:rPr lang="de-CH" dirty="0" err="1"/>
              <a:t>step</a:t>
            </a:r>
            <a:endParaRPr lang="de-CH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/>
              <a:t>Possible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electroplate</a:t>
            </a:r>
            <a:r>
              <a:rPr lang="de-CH" dirty="0"/>
              <a:t> </a:t>
            </a:r>
            <a:r>
              <a:rPr lang="de-CH" dirty="0" err="1"/>
              <a:t>complex</a:t>
            </a:r>
            <a:r>
              <a:rPr lang="de-CH" dirty="0"/>
              <a:t> </a:t>
            </a:r>
            <a:r>
              <a:rPr lang="de-CH" dirty="0" err="1"/>
              <a:t>materials</a:t>
            </a:r>
            <a:r>
              <a:rPr lang="de-CH" dirty="0"/>
              <a:t> (</a:t>
            </a:r>
            <a:r>
              <a:rPr lang="de-CH" dirty="0" err="1"/>
              <a:t>multilayers</a:t>
            </a:r>
            <a:r>
              <a:rPr lang="de-CH" dirty="0"/>
              <a:t>, </a:t>
            </a:r>
            <a:r>
              <a:rPr lang="de-CH" dirty="0" err="1"/>
              <a:t>nanocomposites</a:t>
            </a:r>
            <a:r>
              <a:rPr lang="de-CH" dirty="0"/>
              <a:t>…)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/>
              <a:t>Easy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scale-up</a:t>
            </a:r>
            <a:endParaRPr lang="de-CH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980B5EC-96AE-477B-B13B-249EB781AE4B}"/>
              </a:ext>
            </a:extLst>
          </p:cNvPr>
          <p:cNvSpPr txBox="1"/>
          <p:nvPr/>
        </p:nvSpPr>
        <p:spPr>
          <a:xfrm>
            <a:off x="304800" y="1042792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coatings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bulk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microcomponents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nanostructures,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nanocomposites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metamaterials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Gatto Industrial Platers launches large-parts zinc electroplating line">
            <a:extLst>
              <a:ext uri="{FF2B5EF4-FFF2-40B4-BE49-F238E27FC236}">
                <a16:creationId xmlns:a16="http://schemas.microsoft.com/office/drawing/2014/main" id="{D416E32A-2431-46D3-95C7-211979FB7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55" y="4802085"/>
            <a:ext cx="2628445" cy="193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xploring Faraday&amp;#39;s Law Using Inexpensive Screen-Printed Electrodes – Pine  Research Instrumentation Store">
            <a:extLst>
              <a:ext uri="{FF2B5EF4-FFF2-40B4-BE49-F238E27FC236}">
                <a16:creationId xmlns:a16="http://schemas.microsoft.com/office/drawing/2014/main" id="{3EAF895A-1F91-4AE8-86A6-0B5D870A5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12501"/>
          <a:stretch/>
        </p:blipFill>
        <p:spPr bwMode="auto">
          <a:xfrm>
            <a:off x="3199589" y="4800600"/>
            <a:ext cx="2504950" cy="191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2CBE924-C33D-4D96-8D09-4D552EDA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33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11592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7754EA-2C29-45C9-B51B-6ADBC90E71C5}"/>
              </a:ext>
            </a:extLst>
          </p:cNvPr>
          <p:cNvSpPr txBox="1"/>
          <p:nvPr/>
        </p:nvSpPr>
        <p:spPr>
          <a:xfrm>
            <a:off x="152400" y="1524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u="sng" dirty="0"/>
              <a:t>Applications of </a:t>
            </a:r>
            <a:r>
              <a:rPr lang="fr-CH" sz="3200" u="sng" dirty="0" err="1"/>
              <a:t>electrodeposition</a:t>
            </a:r>
            <a:r>
              <a:rPr lang="fr-CH" sz="3200" u="sng" dirty="0"/>
              <a:t> (</a:t>
            </a:r>
            <a:r>
              <a:rPr lang="fr-CH" sz="3200" u="sng" dirty="0" err="1"/>
              <a:t>electroplating</a:t>
            </a:r>
            <a:r>
              <a:rPr lang="fr-CH" sz="3200" u="sng" dirty="0"/>
              <a:t>) </a:t>
            </a:r>
            <a:endParaRPr lang="en-US" sz="3200" u="sng" dirty="0"/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674D0A70-0CB2-489A-A9E8-F3C8BD21DA1C}"/>
              </a:ext>
            </a:extLst>
          </p:cNvPr>
          <p:cNvSpPr txBox="1"/>
          <p:nvPr/>
        </p:nvSpPr>
        <p:spPr>
          <a:xfrm>
            <a:off x="609600" y="2133600"/>
            <a:ext cx="838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/>
              <a:t>Limited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conductive</a:t>
            </a:r>
            <a:r>
              <a:rPr lang="de-CH" dirty="0"/>
              <a:t> </a:t>
            </a:r>
            <a:r>
              <a:rPr lang="de-CH" dirty="0" err="1"/>
              <a:t>substrates</a:t>
            </a:r>
            <a:endParaRPr lang="de-CH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 err="1"/>
              <a:t>Sometime</a:t>
            </a:r>
            <a:r>
              <a:rPr lang="de-CH" dirty="0"/>
              <a:t> </a:t>
            </a:r>
            <a:r>
              <a:rPr lang="de-CH" dirty="0" err="1"/>
              <a:t>complex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get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desired</a:t>
            </a:r>
            <a:r>
              <a:rPr lang="de-CH" dirty="0"/>
              <a:t> </a:t>
            </a:r>
            <a:r>
              <a:rPr lang="de-CH" dirty="0" err="1"/>
              <a:t>coating</a:t>
            </a:r>
            <a:r>
              <a:rPr lang="de-CH" dirty="0"/>
              <a:t> </a:t>
            </a:r>
            <a:r>
              <a:rPr lang="de-CH" dirty="0" err="1"/>
              <a:t>properties</a:t>
            </a:r>
            <a:endParaRPr lang="de-CH" dirty="0"/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CH" sz="1600" dirty="0" err="1"/>
              <a:t>Electrolyte</a:t>
            </a:r>
            <a:r>
              <a:rPr lang="de-CH" sz="1600" dirty="0"/>
              <a:t> </a:t>
            </a:r>
            <a:r>
              <a:rPr lang="de-CH" sz="1600" dirty="0" err="1"/>
              <a:t>formulation</a:t>
            </a:r>
            <a:endParaRPr lang="de-CH" sz="1600" dirty="0"/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CH" sz="1600" dirty="0" err="1"/>
              <a:t>Physical</a:t>
            </a:r>
            <a:r>
              <a:rPr lang="de-CH" sz="1600" dirty="0"/>
              <a:t> </a:t>
            </a:r>
            <a:r>
              <a:rPr lang="de-CH" sz="1600" dirty="0" err="1"/>
              <a:t>parameters</a:t>
            </a:r>
            <a:r>
              <a:rPr lang="de-CH" sz="1600" dirty="0"/>
              <a:t> </a:t>
            </a:r>
            <a:r>
              <a:rPr lang="de-CH" sz="1600" dirty="0" err="1"/>
              <a:t>optimization</a:t>
            </a:r>
            <a:endParaRPr lang="de-CH" sz="16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/>
              <a:t>Chemical </a:t>
            </a:r>
            <a:r>
              <a:rPr lang="de-CH" dirty="0" err="1"/>
              <a:t>wastes</a:t>
            </a:r>
            <a:r>
              <a:rPr lang="de-CH" dirty="0"/>
              <a:t> </a:t>
            </a:r>
            <a:r>
              <a:rPr lang="de-CH" dirty="0" err="1"/>
              <a:t>might</a:t>
            </a:r>
            <a:r>
              <a:rPr lang="de-CH" dirty="0"/>
              <a:t> </a:t>
            </a:r>
            <a:r>
              <a:rPr lang="de-CH" dirty="0" err="1"/>
              <a:t>be</a:t>
            </a:r>
            <a:r>
              <a:rPr lang="de-CH" dirty="0"/>
              <a:t> </a:t>
            </a:r>
            <a:r>
              <a:rPr lang="de-CH" dirty="0" err="1"/>
              <a:t>hazardous</a:t>
            </a:r>
            <a:r>
              <a:rPr lang="de-CH" dirty="0"/>
              <a:t>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/>
              <a:t>Medium </a:t>
            </a:r>
            <a:r>
              <a:rPr lang="de-CH" dirty="0" err="1"/>
              <a:t>growth</a:t>
            </a:r>
            <a:r>
              <a:rPr lang="de-CH" dirty="0"/>
              <a:t> rate (</a:t>
            </a:r>
            <a:r>
              <a:rPr lang="de-CH" dirty="0" err="1"/>
              <a:t>rarely</a:t>
            </a:r>
            <a:r>
              <a:rPr lang="de-CH" dirty="0"/>
              <a:t> </a:t>
            </a:r>
            <a:r>
              <a:rPr lang="de-CH" dirty="0" err="1"/>
              <a:t>more</a:t>
            </a:r>
            <a:r>
              <a:rPr lang="de-CH" dirty="0"/>
              <a:t> </a:t>
            </a:r>
            <a:r>
              <a:rPr lang="de-CH" dirty="0" err="1"/>
              <a:t>than</a:t>
            </a:r>
            <a:r>
              <a:rPr lang="de-CH" dirty="0"/>
              <a:t>  </a:t>
            </a:r>
            <a:r>
              <a:rPr lang="de-CH" dirty="0" err="1"/>
              <a:t>several</a:t>
            </a:r>
            <a:r>
              <a:rPr lang="de-CH" dirty="0"/>
              <a:t> µm/h)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980B5EC-96AE-477B-B13B-249EB781AE4B}"/>
              </a:ext>
            </a:extLst>
          </p:cNvPr>
          <p:cNvSpPr txBox="1"/>
          <p:nvPr/>
        </p:nvSpPr>
        <p:spPr>
          <a:xfrm>
            <a:off x="304800" y="1042792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coatings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bulk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microcomponents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nanostructures,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nanocomposites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metamaterials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Gatto Industrial Platers launches large-parts zinc electroplating line">
            <a:extLst>
              <a:ext uri="{FF2B5EF4-FFF2-40B4-BE49-F238E27FC236}">
                <a16:creationId xmlns:a16="http://schemas.microsoft.com/office/drawing/2014/main" id="{D416E32A-2431-46D3-95C7-211979FB7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55" y="4802085"/>
            <a:ext cx="2628445" cy="193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xploring Faraday&amp;#39;s Law Using Inexpensive Screen-Printed Electrodes – Pine  Research Instrumentation Store">
            <a:extLst>
              <a:ext uri="{FF2B5EF4-FFF2-40B4-BE49-F238E27FC236}">
                <a16:creationId xmlns:a16="http://schemas.microsoft.com/office/drawing/2014/main" id="{3EAF895A-1F91-4AE8-86A6-0B5D870A5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12501"/>
          <a:stretch/>
        </p:blipFill>
        <p:spPr bwMode="auto">
          <a:xfrm>
            <a:off x="3199589" y="4800600"/>
            <a:ext cx="2504950" cy="191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63A2BF8-3DC1-4F57-821B-F71F7989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34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59566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7754EA-2C29-45C9-B51B-6ADBC90E71C5}"/>
              </a:ext>
            </a:extLst>
          </p:cNvPr>
          <p:cNvSpPr txBox="1"/>
          <p:nvPr/>
        </p:nvSpPr>
        <p:spPr>
          <a:xfrm>
            <a:off x="152400" y="1524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u="sng" dirty="0"/>
              <a:t>Applications of </a:t>
            </a:r>
            <a:r>
              <a:rPr lang="fr-CH" sz="3200" u="sng" dirty="0" err="1"/>
              <a:t>electrodeposition</a:t>
            </a:r>
            <a:r>
              <a:rPr lang="fr-CH" sz="3200" u="sng" dirty="0"/>
              <a:t> (</a:t>
            </a:r>
            <a:r>
              <a:rPr lang="fr-CH" sz="3200" u="sng" dirty="0" err="1"/>
              <a:t>electroplating</a:t>
            </a:r>
            <a:r>
              <a:rPr lang="fr-CH" sz="3200" u="sng" dirty="0"/>
              <a:t>) </a:t>
            </a:r>
            <a:endParaRPr lang="en-US" sz="3200" u="sng" dirty="0"/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674D0A70-0CB2-489A-A9E8-F3C8BD21DA1C}"/>
              </a:ext>
            </a:extLst>
          </p:cNvPr>
          <p:cNvSpPr txBox="1"/>
          <p:nvPr/>
        </p:nvSpPr>
        <p:spPr>
          <a:xfrm>
            <a:off x="609600" y="2133600"/>
            <a:ext cx="83820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 err="1"/>
              <a:t>Mechanical</a:t>
            </a:r>
            <a:r>
              <a:rPr lang="de-CH" dirty="0"/>
              <a:t> and </a:t>
            </a:r>
            <a:r>
              <a:rPr lang="de-CH" dirty="0" err="1"/>
              <a:t>tribological</a:t>
            </a:r>
            <a:r>
              <a:rPr lang="de-CH" dirty="0"/>
              <a:t> </a:t>
            </a:r>
            <a:r>
              <a:rPr lang="de-CH" dirty="0" err="1"/>
              <a:t>properties</a:t>
            </a:r>
            <a:r>
              <a:rPr lang="de-CH" dirty="0"/>
              <a:t> </a:t>
            </a:r>
            <a:r>
              <a:rPr lang="de-CH" i="1" dirty="0"/>
              <a:t>(e.g., </a:t>
            </a:r>
            <a:r>
              <a:rPr lang="de-CH" i="1" dirty="0" err="1"/>
              <a:t>hardness</a:t>
            </a:r>
            <a:r>
              <a:rPr lang="de-CH" i="1" dirty="0"/>
              <a:t>, </a:t>
            </a:r>
            <a:r>
              <a:rPr lang="de-CH" i="1" dirty="0" err="1"/>
              <a:t>wear</a:t>
            </a:r>
            <a:r>
              <a:rPr lang="de-CH" i="1" dirty="0"/>
              <a:t> </a:t>
            </a:r>
            <a:r>
              <a:rPr lang="de-CH" i="1" dirty="0" err="1"/>
              <a:t>resistance</a:t>
            </a:r>
            <a:r>
              <a:rPr lang="de-CH" i="1" dirty="0"/>
              <a:t>, </a:t>
            </a:r>
            <a:r>
              <a:rPr lang="de-CH" i="1" dirty="0" err="1"/>
              <a:t>friction</a:t>
            </a:r>
            <a:r>
              <a:rPr lang="de-CH" i="1" dirty="0"/>
              <a:t>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 err="1"/>
              <a:t>Corrosion</a:t>
            </a:r>
            <a:r>
              <a:rPr lang="de-CH" dirty="0"/>
              <a:t> </a:t>
            </a:r>
            <a:r>
              <a:rPr lang="de-CH" dirty="0" err="1"/>
              <a:t>protection</a:t>
            </a:r>
            <a:endParaRPr lang="de-CH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/>
              <a:t>Optical </a:t>
            </a:r>
            <a:r>
              <a:rPr lang="de-CH" dirty="0" err="1"/>
              <a:t>properties</a:t>
            </a:r>
            <a:r>
              <a:rPr lang="de-CH" dirty="0"/>
              <a:t> (</a:t>
            </a:r>
            <a:r>
              <a:rPr lang="de-CH" dirty="0" err="1"/>
              <a:t>reflectivity</a:t>
            </a:r>
            <a:r>
              <a:rPr lang="de-CH" dirty="0"/>
              <a:t>, </a:t>
            </a:r>
            <a:r>
              <a:rPr lang="de-CH" dirty="0" err="1"/>
              <a:t>colors</a:t>
            </a:r>
            <a:r>
              <a:rPr lang="de-CH" dirty="0"/>
              <a:t> (</a:t>
            </a:r>
            <a:r>
              <a:rPr lang="de-CH" dirty="0" err="1"/>
              <a:t>intrinsic</a:t>
            </a:r>
            <a:r>
              <a:rPr lang="de-CH" dirty="0"/>
              <a:t>, </a:t>
            </a:r>
            <a:r>
              <a:rPr lang="de-CH" dirty="0" err="1"/>
              <a:t>structural</a:t>
            </a:r>
            <a:r>
              <a:rPr lang="de-CH" dirty="0"/>
              <a:t>), </a:t>
            </a:r>
            <a:r>
              <a:rPr lang="de-CH" dirty="0" err="1"/>
              <a:t>metamaterials</a:t>
            </a:r>
            <a:r>
              <a:rPr lang="de-CH" dirty="0"/>
              <a:t>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 err="1"/>
              <a:t>Electrical</a:t>
            </a:r>
            <a:r>
              <a:rPr lang="de-CH" dirty="0"/>
              <a:t> </a:t>
            </a:r>
            <a:r>
              <a:rPr lang="de-CH" dirty="0" err="1"/>
              <a:t>properties</a:t>
            </a:r>
            <a:r>
              <a:rPr lang="de-CH" dirty="0"/>
              <a:t> (</a:t>
            </a:r>
            <a:r>
              <a:rPr lang="de-CH" dirty="0" err="1"/>
              <a:t>semiconductors</a:t>
            </a:r>
            <a:r>
              <a:rPr lang="de-CH" dirty="0"/>
              <a:t>, electronic </a:t>
            </a:r>
            <a:r>
              <a:rPr lang="de-CH" dirty="0" err="1"/>
              <a:t>boards</a:t>
            </a:r>
            <a:r>
              <a:rPr lang="de-CH" dirty="0"/>
              <a:t>, MEMS)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 err="1"/>
              <a:t>Magnetic</a:t>
            </a:r>
            <a:r>
              <a:rPr lang="de-CH" dirty="0"/>
              <a:t> </a:t>
            </a:r>
            <a:r>
              <a:rPr lang="de-CH" dirty="0" err="1"/>
              <a:t>properties</a:t>
            </a:r>
            <a:r>
              <a:rPr lang="de-CH" dirty="0"/>
              <a:t> (</a:t>
            </a:r>
            <a:r>
              <a:rPr lang="de-CH" dirty="0" err="1"/>
              <a:t>diamagnetic</a:t>
            </a:r>
            <a:r>
              <a:rPr lang="de-CH" dirty="0"/>
              <a:t>, </a:t>
            </a:r>
            <a:r>
              <a:rPr lang="de-CH" dirty="0" err="1"/>
              <a:t>paramagnetic</a:t>
            </a:r>
            <a:r>
              <a:rPr lang="de-CH" dirty="0"/>
              <a:t> (…) </a:t>
            </a:r>
            <a:r>
              <a:rPr lang="de-CH" dirty="0" err="1"/>
              <a:t>gigantic</a:t>
            </a:r>
            <a:r>
              <a:rPr lang="de-CH" dirty="0"/>
              <a:t> </a:t>
            </a:r>
            <a:r>
              <a:rPr lang="de-CH" dirty="0" err="1"/>
              <a:t>magnetoresistance</a:t>
            </a:r>
            <a:r>
              <a:rPr lang="de-CH" dirty="0"/>
              <a:t>,)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/>
              <a:t>(</a:t>
            </a:r>
            <a:r>
              <a:rPr lang="de-CH" dirty="0" err="1"/>
              <a:t>Photo</a:t>
            </a:r>
            <a:r>
              <a:rPr lang="de-CH" dirty="0"/>
              <a:t>-)(</a:t>
            </a:r>
            <a:r>
              <a:rPr lang="de-CH" dirty="0" err="1"/>
              <a:t>electro</a:t>
            </a:r>
            <a:r>
              <a:rPr lang="de-CH" dirty="0"/>
              <a:t>-)</a:t>
            </a:r>
            <a:r>
              <a:rPr lang="de-CH" dirty="0" err="1"/>
              <a:t>catalysts</a:t>
            </a:r>
            <a:endParaRPr lang="de-CH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CH" dirty="0" err="1"/>
              <a:t>Thermoelectric</a:t>
            </a:r>
            <a:r>
              <a:rPr lang="de-CH" dirty="0"/>
              <a:t> </a:t>
            </a:r>
            <a:r>
              <a:rPr lang="de-CH" dirty="0" err="1"/>
              <a:t>materials</a:t>
            </a:r>
            <a:endParaRPr lang="de-CH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980B5EC-96AE-477B-B13B-249EB781AE4B}"/>
              </a:ext>
            </a:extLst>
          </p:cNvPr>
          <p:cNvSpPr txBox="1"/>
          <p:nvPr/>
        </p:nvSpPr>
        <p:spPr>
          <a:xfrm>
            <a:off x="304800" y="1042792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coatings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bulk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microcomponents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nanostructures,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nanocomposites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metamaterials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784E7A5-1CDB-4653-AB66-67BA68F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35</a:t>
            </a:fld>
            <a:endParaRPr 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AF4FD7-6E7E-427B-B64D-62BEE95B8066}"/>
              </a:ext>
            </a:extLst>
          </p:cNvPr>
          <p:cNvSpPr txBox="1"/>
          <p:nvPr/>
        </p:nvSpPr>
        <p:spPr>
          <a:xfrm>
            <a:off x="304800" y="53340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 the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application </a:t>
            </a:r>
          </a:p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can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it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be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electrodeposited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753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21">
            <a:extLst>
              <a:ext uri="{FF2B5EF4-FFF2-40B4-BE49-F238E27FC236}">
                <a16:creationId xmlns:a16="http://schemas.microsoft.com/office/drawing/2014/main" id="{674D0A70-0CB2-489A-A9E8-F3C8BD21DA1C}"/>
              </a:ext>
            </a:extLst>
          </p:cNvPr>
          <p:cNvSpPr txBox="1"/>
          <p:nvPr/>
        </p:nvSpPr>
        <p:spPr>
          <a:xfrm>
            <a:off x="381000" y="17526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aqueous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electrolytes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Pourbaix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diagrams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de-CH" sz="2000" i="1" dirty="0" err="1"/>
              <a:t>Thermodynamically</a:t>
            </a:r>
            <a:r>
              <a:rPr lang="de-CH" sz="2000" i="1" dirty="0"/>
              <a:t> </a:t>
            </a:r>
            <a:r>
              <a:rPr lang="de-CH" sz="2000" i="1" dirty="0" err="1"/>
              <a:t>stable</a:t>
            </a:r>
            <a:r>
              <a:rPr lang="de-CH" sz="2000" i="1" dirty="0"/>
              <a:t> </a:t>
            </a:r>
            <a:r>
              <a:rPr lang="de-CH" sz="2000" i="1" dirty="0" err="1"/>
              <a:t>phases</a:t>
            </a:r>
            <a:r>
              <a:rPr lang="de-CH" sz="2000" i="1" dirty="0"/>
              <a:t> = f(E, pH)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980B5EC-96AE-477B-B13B-249EB781AE4B}"/>
              </a:ext>
            </a:extLst>
          </p:cNvPr>
          <p:cNvSpPr txBox="1"/>
          <p:nvPr/>
        </p:nvSpPr>
        <p:spPr>
          <a:xfrm>
            <a:off x="304800" y="1042792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electrodeposited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F61ACD2-1E98-42F5-B810-D023CEF9DB37}"/>
              </a:ext>
            </a:extLst>
          </p:cNvPr>
          <p:cNvSpPr txBox="1"/>
          <p:nvPr/>
        </p:nvSpPr>
        <p:spPr>
          <a:xfrm>
            <a:off x="152400" y="1524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u="sng" dirty="0"/>
              <a:t>Applications of </a:t>
            </a:r>
            <a:r>
              <a:rPr lang="fr-CH" sz="3200" u="sng" dirty="0" err="1"/>
              <a:t>electrodeposition</a:t>
            </a:r>
            <a:r>
              <a:rPr lang="fr-CH" sz="3200" u="sng" dirty="0"/>
              <a:t> (</a:t>
            </a:r>
            <a:r>
              <a:rPr lang="fr-CH" sz="3200" u="sng" dirty="0" err="1"/>
              <a:t>electroplating</a:t>
            </a:r>
            <a:r>
              <a:rPr lang="fr-CH" sz="3200" u="sng" dirty="0"/>
              <a:t>) </a:t>
            </a:r>
            <a:endParaRPr lang="en-US" sz="3200" u="sng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0E16A53-4208-39E2-0880-222B992CE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5" y="3112532"/>
            <a:ext cx="3362899" cy="253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CE201B0-1278-72F9-E650-12F41ECD4250}"/>
              </a:ext>
            </a:extLst>
          </p:cNvPr>
          <p:cNvCxnSpPr>
            <a:cxnSpLocks/>
          </p:cNvCxnSpPr>
          <p:nvPr/>
        </p:nvCxnSpPr>
        <p:spPr>
          <a:xfrm>
            <a:off x="622702" y="3657600"/>
            <a:ext cx="2916063" cy="426433"/>
          </a:xfrm>
          <a:prstGeom prst="line">
            <a:avLst/>
          </a:prstGeom>
          <a:ln w="12700">
            <a:solidFill>
              <a:srgbClr val="1B2A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5DCB009-AEFD-8A51-6498-FC5371B9F2E6}"/>
              </a:ext>
            </a:extLst>
          </p:cNvPr>
          <p:cNvCxnSpPr>
            <a:cxnSpLocks/>
          </p:cNvCxnSpPr>
          <p:nvPr/>
        </p:nvCxnSpPr>
        <p:spPr>
          <a:xfrm>
            <a:off x="631472" y="4287831"/>
            <a:ext cx="2916063" cy="426433"/>
          </a:xfrm>
          <a:prstGeom prst="line">
            <a:avLst/>
          </a:prstGeom>
          <a:ln w="12700">
            <a:solidFill>
              <a:srgbClr val="1B2A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6600137-6088-80BD-1CB8-9985989A7FB0}"/>
              </a:ext>
            </a:extLst>
          </p:cNvPr>
          <p:cNvCxnSpPr>
            <a:cxnSpLocks/>
          </p:cNvCxnSpPr>
          <p:nvPr/>
        </p:nvCxnSpPr>
        <p:spPr>
          <a:xfrm>
            <a:off x="2481819" y="4248820"/>
            <a:ext cx="0" cy="146215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E314FBC-FCF3-83F5-C2F5-3469E06CB51A}"/>
              </a:ext>
            </a:extLst>
          </p:cNvPr>
          <p:cNvCxnSpPr>
            <a:cxnSpLocks/>
          </p:cNvCxnSpPr>
          <p:nvPr/>
        </p:nvCxnSpPr>
        <p:spPr>
          <a:xfrm flipH="1">
            <a:off x="1643619" y="5710978"/>
            <a:ext cx="8382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8C6DE826-BF77-668E-141A-F129D3F993BE}"/>
              </a:ext>
            </a:extLst>
          </p:cNvPr>
          <p:cNvSpPr txBox="1"/>
          <p:nvPr/>
        </p:nvSpPr>
        <p:spPr>
          <a:xfrm>
            <a:off x="1601269" y="5773938"/>
            <a:ext cx="2284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solidFill>
                  <a:sysClr val="windowText" lastClr="000000"/>
                </a:solidFill>
              </a:rPr>
              <a:t>pH &lt; 8.8   or   pH &gt; 10.2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9622840-FFED-07F8-9098-863E6B691FF6}"/>
              </a:ext>
            </a:extLst>
          </p:cNvPr>
          <p:cNvCxnSpPr>
            <a:cxnSpLocks/>
          </p:cNvCxnSpPr>
          <p:nvPr/>
        </p:nvCxnSpPr>
        <p:spPr>
          <a:xfrm>
            <a:off x="2764190" y="4248820"/>
            <a:ext cx="0" cy="146215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2E5B1A2-7368-F18E-FAC6-A66DA9BE3889}"/>
              </a:ext>
            </a:extLst>
          </p:cNvPr>
          <p:cNvCxnSpPr>
            <a:cxnSpLocks/>
          </p:cNvCxnSpPr>
          <p:nvPr/>
        </p:nvCxnSpPr>
        <p:spPr>
          <a:xfrm>
            <a:off x="2764190" y="5710978"/>
            <a:ext cx="77457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19265BC-9046-68E7-514E-250FBC0AA485}"/>
              </a:ext>
            </a:extLst>
          </p:cNvPr>
          <p:cNvSpPr/>
          <p:nvPr/>
        </p:nvSpPr>
        <p:spPr>
          <a:xfrm>
            <a:off x="2481818" y="5697737"/>
            <a:ext cx="282369" cy="76200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066D0F7-A077-5A9C-D28F-2159746AA7AE}"/>
              </a:ext>
            </a:extLst>
          </p:cNvPr>
          <p:cNvSpPr txBox="1"/>
          <p:nvPr/>
        </p:nvSpPr>
        <p:spPr>
          <a:xfrm>
            <a:off x="266700" y="2743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Example of Lead</a:t>
            </a:r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165AB157-0ACE-45BB-8CCE-58E56B1EE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36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71921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ZoneTexte 51">
            <a:extLst>
              <a:ext uri="{FF2B5EF4-FFF2-40B4-BE49-F238E27FC236}">
                <a16:creationId xmlns:a16="http://schemas.microsoft.com/office/drawing/2014/main" id="{1980B5EC-96AE-477B-B13B-249EB781AE4B}"/>
              </a:ext>
            </a:extLst>
          </p:cNvPr>
          <p:cNvSpPr txBox="1"/>
          <p:nvPr/>
        </p:nvSpPr>
        <p:spPr>
          <a:xfrm>
            <a:off x="304800" y="1042792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electrodeposited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FCDA945E-1FD5-42A7-85B5-4DB64D0F3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5" y="3112532"/>
            <a:ext cx="3362899" cy="253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BC6422E3-B395-43DB-92C7-8A4AD892D9E6}"/>
              </a:ext>
            </a:extLst>
          </p:cNvPr>
          <p:cNvSpPr/>
          <p:nvPr/>
        </p:nvSpPr>
        <p:spPr>
          <a:xfrm>
            <a:off x="622702" y="4434919"/>
            <a:ext cx="1857509" cy="821871"/>
          </a:xfrm>
          <a:custGeom>
            <a:avLst/>
            <a:gdLst>
              <a:gd name="connsiteX0" fmla="*/ 0 w 1850571"/>
              <a:gd name="connsiteY0" fmla="*/ 0 h 889907"/>
              <a:gd name="connsiteX1" fmla="*/ 5443 w 1850571"/>
              <a:gd name="connsiteY1" fmla="*/ 884464 h 889907"/>
              <a:gd name="connsiteX2" fmla="*/ 1847850 w 1850571"/>
              <a:gd name="connsiteY2" fmla="*/ 889907 h 889907"/>
              <a:gd name="connsiteX3" fmla="*/ 1850571 w 1850571"/>
              <a:gd name="connsiteY3" fmla="*/ 2721 h 889907"/>
              <a:gd name="connsiteX4" fmla="*/ 0 w 1850571"/>
              <a:gd name="connsiteY4" fmla="*/ 0 h 88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0571" h="889907">
                <a:moveTo>
                  <a:pt x="0" y="0"/>
                </a:moveTo>
                <a:cubicBezTo>
                  <a:pt x="1814" y="294821"/>
                  <a:pt x="3629" y="589643"/>
                  <a:pt x="5443" y="884464"/>
                </a:cubicBezTo>
                <a:lnTo>
                  <a:pt x="1847850" y="889907"/>
                </a:lnTo>
                <a:lnTo>
                  <a:pt x="1850571" y="27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fr-CH" sz="1000" dirty="0">
              <a:solidFill>
                <a:sysClr val="windowText" lastClr="000000"/>
              </a:solidFill>
            </a:endParaRPr>
          </a:p>
          <a:p>
            <a:pPr algn="ctr"/>
            <a:endParaRPr lang="fr-CH" sz="1000" dirty="0">
              <a:solidFill>
                <a:sysClr val="windowText" lastClr="000000"/>
              </a:solidFill>
            </a:endParaRPr>
          </a:p>
          <a:p>
            <a:pPr algn="ctr"/>
            <a:endParaRPr lang="fr-CH" sz="1000" dirty="0">
              <a:solidFill>
                <a:sysClr val="windowText" lastClr="000000"/>
              </a:solidFill>
            </a:endParaRPr>
          </a:p>
          <a:p>
            <a:pPr algn="ctr"/>
            <a:endParaRPr lang="fr-CH" sz="1000" dirty="0">
              <a:solidFill>
                <a:sysClr val="windowText" lastClr="000000"/>
              </a:solidFill>
            </a:endParaRPr>
          </a:p>
          <a:p>
            <a:pPr algn="ctr"/>
            <a:r>
              <a:rPr lang="fr-CH" sz="1000" dirty="0">
                <a:solidFill>
                  <a:sysClr val="windowText" lastClr="000000"/>
                </a:solidFill>
              </a:rPr>
              <a:t>ECD but </a:t>
            </a:r>
            <a:r>
              <a:rPr lang="fr-CH" sz="1000" dirty="0" err="1">
                <a:solidFill>
                  <a:sysClr val="windowText" lastClr="000000"/>
                </a:solidFill>
              </a:rPr>
              <a:t>with</a:t>
            </a:r>
            <a:r>
              <a:rPr lang="fr-CH" sz="1000" dirty="0">
                <a:solidFill>
                  <a:sysClr val="windowText" lastClr="000000"/>
                </a:solidFill>
              </a:rPr>
              <a:t> H</a:t>
            </a:r>
            <a:r>
              <a:rPr lang="fr-CH" sz="1000" baseline="-25000" dirty="0">
                <a:solidFill>
                  <a:sysClr val="windowText" lastClr="000000"/>
                </a:solidFill>
              </a:rPr>
              <a:t>2</a:t>
            </a:r>
            <a:r>
              <a:rPr lang="fr-CH" sz="1000" dirty="0">
                <a:solidFill>
                  <a:sysClr val="windowText" lastClr="000000"/>
                </a:solidFill>
              </a:rPr>
              <a:t> </a:t>
            </a:r>
            <a:r>
              <a:rPr lang="fr-CH" sz="1000" dirty="0" err="1">
                <a:solidFill>
                  <a:sysClr val="windowText" lastClr="000000"/>
                </a:solidFill>
              </a:rPr>
              <a:t>evolution</a:t>
            </a:r>
            <a:endParaRPr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ABD6C949-A0EC-423C-B5AE-0D88AFC30974}"/>
              </a:ext>
            </a:extLst>
          </p:cNvPr>
          <p:cNvSpPr/>
          <p:nvPr/>
        </p:nvSpPr>
        <p:spPr>
          <a:xfrm>
            <a:off x="1600200" y="4440865"/>
            <a:ext cx="880730" cy="124046"/>
          </a:xfrm>
          <a:custGeom>
            <a:avLst/>
            <a:gdLst>
              <a:gd name="connsiteX0" fmla="*/ 0 w 880730"/>
              <a:gd name="connsiteY0" fmla="*/ 1772 h 124046"/>
              <a:gd name="connsiteX1" fmla="*/ 880730 w 880730"/>
              <a:gd name="connsiteY1" fmla="*/ 0 h 124046"/>
              <a:gd name="connsiteX2" fmla="*/ 878958 w 880730"/>
              <a:gd name="connsiteY2" fmla="*/ 124046 h 124046"/>
              <a:gd name="connsiteX3" fmla="*/ 0 w 880730"/>
              <a:gd name="connsiteY3" fmla="*/ 1772 h 124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730" h="124046">
                <a:moveTo>
                  <a:pt x="0" y="1772"/>
                </a:moveTo>
                <a:lnTo>
                  <a:pt x="880730" y="0"/>
                </a:lnTo>
                <a:cubicBezTo>
                  <a:pt x="880139" y="41349"/>
                  <a:pt x="879549" y="82697"/>
                  <a:pt x="878958" y="124046"/>
                </a:cubicBezTo>
                <a:lnTo>
                  <a:pt x="0" y="1772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rtlCol="0" anchor="ctr"/>
          <a:lstStyle/>
          <a:p>
            <a:pPr algn="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44" name="Forme libre : forme 43">
            <a:extLst>
              <a:ext uri="{FF2B5EF4-FFF2-40B4-BE49-F238E27FC236}">
                <a16:creationId xmlns:a16="http://schemas.microsoft.com/office/drawing/2014/main" id="{A475BBB0-3C1A-48FC-9DFE-1FB605DA533E}"/>
              </a:ext>
            </a:extLst>
          </p:cNvPr>
          <p:cNvSpPr/>
          <p:nvPr/>
        </p:nvSpPr>
        <p:spPr>
          <a:xfrm>
            <a:off x="624411" y="4289737"/>
            <a:ext cx="933109" cy="147333"/>
          </a:xfrm>
          <a:custGeom>
            <a:avLst/>
            <a:gdLst>
              <a:gd name="connsiteX0" fmla="*/ 4677 w 933109"/>
              <a:gd name="connsiteY0" fmla="*/ 147333 h 147333"/>
              <a:gd name="connsiteX1" fmla="*/ 0 w 933109"/>
              <a:gd name="connsiteY1" fmla="*/ 0 h 147333"/>
              <a:gd name="connsiteX2" fmla="*/ 933109 w 933109"/>
              <a:gd name="connsiteY2" fmla="*/ 142655 h 147333"/>
              <a:gd name="connsiteX3" fmla="*/ 4677 w 933109"/>
              <a:gd name="connsiteY3" fmla="*/ 147333 h 14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109" h="147333">
                <a:moveTo>
                  <a:pt x="4677" y="147333"/>
                </a:moveTo>
                <a:lnTo>
                  <a:pt x="0" y="0"/>
                </a:lnTo>
                <a:lnTo>
                  <a:pt x="933109" y="142655"/>
                </a:lnTo>
                <a:lnTo>
                  <a:pt x="4677" y="14733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b"/>
          <a:lstStyle/>
          <a:p>
            <a:r>
              <a:rPr lang="fr-CH" sz="800" dirty="0">
                <a:solidFill>
                  <a:schemeClr val="tx1"/>
                </a:solidFill>
              </a:rPr>
              <a:t>Corrosion</a:t>
            </a:r>
            <a:endParaRPr lang="en-US" sz="800" dirty="0">
              <a:solidFill>
                <a:schemeClr val="tx1"/>
              </a:solidFill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30A5A081-4F63-46BE-86C4-126931E10755}"/>
              </a:ext>
            </a:extLst>
          </p:cNvPr>
          <p:cNvCxnSpPr>
            <a:cxnSpLocks/>
          </p:cNvCxnSpPr>
          <p:nvPr/>
        </p:nvCxnSpPr>
        <p:spPr>
          <a:xfrm>
            <a:off x="622702" y="3657600"/>
            <a:ext cx="2916063" cy="426433"/>
          </a:xfrm>
          <a:prstGeom prst="line">
            <a:avLst/>
          </a:prstGeom>
          <a:ln w="12700">
            <a:solidFill>
              <a:srgbClr val="1B2A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566018CD-9735-4D9C-97B1-B678D4D97B92}"/>
              </a:ext>
            </a:extLst>
          </p:cNvPr>
          <p:cNvSpPr txBox="1"/>
          <p:nvPr/>
        </p:nvSpPr>
        <p:spPr>
          <a:xfrm>
            <a:off x="2111930" y="4693079"/>
            <a:ext cx="9570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800" dirty="0" err="1">
                <a:solidFill>
                  <a:schemeClr val="tx1"/>
                </a:solidFill>
              </a:rPr>
              <a:t>Electrodeposition</a:t>
            </a:r>
            <a:endParaRPr lang="en-US" dirty="0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61877D15-DE44-45EA-8039-B27A67EDB472}"/>
              </a:ext>
            </a:extLst>
          </p:cNvPr>
          <p:cNvCxnSpPr>
            <a:cxnSpLocks/>
            <a:stCxn id="46" idx="0"/>
            <a:endCxn id="48" idx="1"/>
          </p:cNvCxnSpPr>
          <p:nvPr/>
        </p:nvCxnSpPr>
        <p:spPr>
          <a:xfrm flipV="1">
            <a:off x="2590470" y="4596281"/>
            <a:ext cx="172880" cy="9679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orme libre : forme 47">
            <a:extLst>
              <a:ext uri="{FF2B5EF4-FFF2-40B4-BE49-F238E27FC236}">
                <a16:creationId xmlns:a16="http://schemas.microsoft.com/office/drawing/2014/main" id="{9209A131-7895-4BCC-82B5-CBAB731FA1BB}"/>
              </a:ext>
            </a:extLst>
          </p:cNvPr>
          <p:cNvSpPr/>
          <p:nvPr/>
        </p:nvSpPr>
        <p:spPr>
          <a:xfrm>
            <a:off x="2761800" y="4476944"/>
            <a:ext cx="785764" cy="243323"/>
          </a:xfrm>
          <a:custGeom>
            <a:avLst/>
            <a:gdLst>
              <a:gd name="connsiteX0" fmla="*/ 0 w 785764"/>
              <a:gd name="connsiteY0" fmla="*/ 0 h 243323"/>
              <a:gd name="connsiteX1" fmla="*/ 1550 w 785764"/>
              <a:gd name="connsiteY1" fmla="*/ 119337 h 243323"/>
              <a:gd name="connsiteX2" fmla="*/ 784214 w 785764"/>
              <a:gd name="connsiteY2" fmla="*/ 243323 h 243323"/>
              <a:gd name="connsiteX3" fmla="*/ 785764 w 785764"/>
              <a:gd name="connsiteY3" fmla="*/ 175131 h 243323"/>
              <a:gd name="connsiteX4" fmla="*/ 0 w 785764"/>
              <a:gd name="connsiteY4" fmla="*/ 0 h 24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764" h="243323">
                <a:moveTo>
                  <a:pt x="0" y="0"/>
                </a:moveTo>
                <a:cubicBezTo>
                  <a:pt x="517" y="39779"/>
                  <a:pt x="1033" y="79558"/>
                  <a:pt x="1550" y="119337"/>
                </a:cubicBezTo>
                <a:lnTo>
                  <a:pt x="784214" y="243323"/>
                </a:lnTo>
                <a:cubicBezTo>
                  <a:pt x="784731" y="220592"/>
                  <a:pt x="785247" y="197862"/>
                  <a:pt x="785764" y="175131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D2A59FA-FB37-4700-8ED8-FF829F701F82}"/>
              </a:ext>
            </a:extLst>
          </p:cNvPr>
          <p:cNvCxnSpPr>
            <a:cxnSpLocks/>
          </p:cNvCxnSpPr>
          <p:nvPr/>
        </p:nvCxnSpPr>
        <p:spPr>
          <a:xfrm>
            <a:off x="631472" y="4287831"/>
            <a:ext cx="2916063" cy="426433"/>
          </a:xfrm>
          <a:prstGeom prst="line">
            <a:avLst/>
          </a:prstGeom>
          <a:ln w="12700">
            <a:solidFill>
              <a:srgbClr val="1B2A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19C9CA0D-7FB5-4E2A-A313-06A19FEEBC0A}"/>
              </a:ext>
            </a:extLst>
          </p:cNvPr>
          <p:cNvCxnSpPr>
            <a:cxnSpLocks/>
          </p:cNvCxnSpPr>
          <p:nvPr/>
        </p:nvCxnSpPr>
        <p:spPr>
          <a:xfrm flipH="1" flipV="1">
            <a:off x="2394352" y="4568669"/>
            <a:ext cx="169100" cy="11491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orme libre : forme 52">
            <a:extLst>
              <a:ext uri="{FF2B5EF4-FFF2-40B4-BE49-F238E27FC236}">
                <a16:creationId xmlns:a16="http://schemas.microsoft.com/office/drawing/2014/main" id="{754C7632-325E-4CBE-8637-CF35C468B27C}"/>
              </a:ext>
            </a:extLst>
          </p:cNvPr>
          <p:cNvSpPr/>
          <p:nvPr/>
        </p:nvSpPr>
        <p:spPr>
          <a:xfrm>
            <a:off x="2764465" y="4601683"/>
            <a:ext cx="781493" cy="641940"/>
          </a:xfrm>
          <a:custGeom>
            <a:avLst/>
            <a:gdLst>
              <a:gd name="connsiteX0" fmla="*/ 0 w 781493"/>
              <a:gd name="connsiteY0" fmla="*/ 0 h 641940"/>
              <a:gd name="connsiteX1" fmla="*/ 6645 w 781493"/>
              <a:gd name="connsiteY1" fmla="*/ 641940 h 641940"/>
              <a:gd name="connsiteX2" fmla="*/ 781493 w 781493"/>
              <a:gd name="connsiteY2" fmla="*/ 640611 h 641940"/>
              <a:gd name="connsiteX3" fmla="*/ 780164 w 781493"/>
              <a:gd name="connsiteY3" fmla="*/ 127590 h 641940"/>
              <a:gd name="connsiteX4" fmla="*/ 0 w 781493"/>
              <a:gd name="connsiteY4" fmla="*/ 0 h 64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493" h="641940">
                <a:moveTo>
                  <a:pt x="0" y="0"/>
                </a:moveTo>
                <a:lnTo>
                  <a:pt x="6645" y="641940"/>
                </a:lnTo>
                <a:lnTo>
                  <a:pt x="781493" y="640611"/>
                </a:lnTo>
                <a:lnTo>
                  <a:pt x="780164" y="1275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>
              <a:solidFill>
                <a:sysClr val="windowText" lastClr="000000"/>
              </a:solidFill>
            </a:endParaRP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C5B2E41E-982A-4700-836B-2983E5D4B3AD}"/>
              </a:ext>
            </a:extLst>
          </p:cNvPr>
          <p:cNvCxnSpPr>
            <a:cxnSpLocks/>
          </p:cNvCxnSpPr>
          <p:nvPr/>
        </p:nvCxnSpPr>
        <p:spPr>
          <a:xfrm>
            <a:off x="2481819" y="4248820"/>
            <a:ext cx="0" cy="146215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B5B4BB1E-24A3-4C04-8310-C6B8449C1443}"/>
              </a:ext>
            </a:extLst>
          </p:cNvPr>
          <p:cNvCxnSpPr>
            <a:cxnSpLocks/>
          </p:cNvCxnSpPr>
          <p:nvPr/>
        </p:nvCxnSpPr>
        <p:spPr>
          <a:xfrm flipH="1">
            <a:off x="1643619" y="5710978"/>
            <a:ext cx="8382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id="{F53F9E3E-D8AB-4D3E-B942-E069F18D15BF}"/>
              </a:ext>
            </a:extLst>
          </p:cNvPr>
          <p:cNvSpPr txBox="1"/>
          <p:nvPr/>
        </p:nvSpPr>
        <p:spPr>
          <a:xfrm>
            <a:off x="1601269" y="5773938"/>
            <a:ext cx="2284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solidFill>
                  <a:sysClr val="windowText" lastClr="000000"/>
                </a:solidFill>
              </a:rPr>
              <a:t>pH &lt; 8.8   or   pH &gt; 10.2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FD7516E7-71CE-43B5-9D01-A1E252A4A69B}"/>
              </a:ext>
            </a:extLst>
          </p:cNvPr>
          <p:cNvCxnSpPr>
            <a:cxnSpLocks/>
          </p:cNvCxnSpPr>
          <p:nvPr/>
        </p:nvCxnSpPr>
        <p:spPr>
          <a:xfrm>
            <a:off x="2764190" y="4248820"/>
            <a:ext cx="0" cy="146215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C0F32C3D-2E68-4F8E-A895-BF8D62380DA9}"/>
              </a:ext>
            </a:extLst>
          </p:cNvPr>
          <p:cNvCxnSpPr>
            <a:cxnSpLocks/>
          </p:cNvCxnSpPr>
          <p:nvPr/>
        </p:nvCxnSpPr>
        <p:spPr>
          <a:xfrm>
            <a:off x="2764190" y="5710978"/>
            <a:ext cx="77457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A7FCE5D2-6567-477E-9329-2941309E30E5}"/>
              </a:ext>
            </a:extLst>
          </p:cNvPr>
          <p:cNvSpPr/>
          <p:nvPr/>
        </p:nvSpPr>
        <p:spPr>
          <a:xfrm>
            <a:off x="2481818" y="5697737"/>
            <a:ext cx="282369" cy="76200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94EC60D4-1504-4593-BA9E-E4F33F0879A1}"/>
              </a:ext>
            </a:extLst>
          </p:cNvPr>
          <p:cNvSpPr txBox="1"/>
          <p:nvPr/>
        </p:nvSpPr>
        <p:spPr>
          <a:xfrm>
            <a:off x="266700" y="2743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Example of Lead</a:t>
            </a:r>
            <a:endParaRPr lang="en-US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F6502F60-E841-4574-A285-E446A4E5F3F4}"/>
              </a:ext>
            </a:extLst>
          </p:cNvPr>
          <p:cNvSpPr txBox="1"/>
          <p:nvPr/>
        </p:nvSpPr>
        <p:spPr>
          <a:xfrm>
            <a:off x="152400" y="1524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u="sng" dirty="0"/>
              <a:t>Applications of </a:t>
            </a:r>
            <a:r>
              <a:rPr lang="fr-CH" sz="3200" u="sng" dirty="0" err="1"/>
              <a:t>electrodeposition</a:t>
            </a:r>
            <a:r>
              <a:rPr lang="fr-CH" sz="3200" u="sng" dirty="0"/>
              <a:t> (</a:t>
            </a:r>
            <a:r>
              <a:rPr lang="fr-CH" sz="3200" u="sng" dirty="0" err="1"/>
              <a:t>electroplating</a:t>
            </a:r>
            <a:r>
              <a:rPr lang="fr-CH" sz="3200" u="sng" dirty="0"/>
              <a:t>) </a:t>
            </a:r>
            <a:endParaRPr lang="en-US" sz="3200" u="sng" dirty="0"/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9342DC5-C321-480E-AA47-02B7BE04F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37</a:t>
            </a:fld>
            <a:endParaRPr lang="en-US" sz="1800"/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436DFF47-AFAC-441A-9815-5FF06CCBB486}"/>
              </a:ext>
            </a:extLst>
          </p:cNvPr>
          <p:cNvSpPr txBox="1"/>
          <p:nvPr/>
        </p:nvSpPr>
        <p:spPr>
          <a:xfrm>
            <a:off x="381000" y="17526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aqueous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electrolytes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Pourbaix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diagrams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de-CH" sz="2000" i="1" dirty="0" err="1"/>
              <a:t>Thermodynamically</a:t>
            </a:r>
            <a:r>
              <a:rPr lang="de-CH" sz="2000" i="1" dirty="0"/>
              <a:t> </a:t>
            </a:r>
            <a:r>
              <a:rPr lang="de-CH" sz="2000" i="1" dirty="0" err="1"/>
              <a:t>stable</a:t>
            </a:r>
            <a:r>
              <a:rPr lang="de-CH" sz="2000" i="1" dirty="0"/>
              <a:t> </a:t>
            </a:r>
            <a:r>
              <a:rPr lang="de-CH" sz="2000" i="1" dirty="0" err="1"/>
              <a:t>phases</a:t>
            </a:r>
            <a:r>
              <a:rPr lang="de-CH" sz="2000" i="1" dirty="0"/>
              <a:t> = f(E, pH)</a:t>
            </a:r>
          </a:p>
        </p:txBody>
      </p:sp>
    </p:spTree>
    <p:extLst>
      <p:ext uri="{BB962C8B-B14F-4D97-AF65-F5344CB8AC3E}">
        <p14:creationId xmlns:p14="http://schemas.microsoft.com/office/powerpoint/2010/main" val="3960808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ZoneTexte 51">
            <a:extLst>
              <a:ext uri="{FF2B5EF4-FFF2-40B4-BE49-F238E27FC236}">
                <a16:creationId xmlns:a16="http://schemas.microsoft.com/office/drawing/2014/main" id="{1980B5EC-96AE-477B-B13B-249EB781AE4B}"/>
              </a:ext>
            </a:extLst>
          </p:cNvPr>
          <p:cNvSpPr txBox="1"/>
          <p:nvPr/>
        </p:nvSpPr>
        <p:spPr>
          <a:xfrm>
            <a:off x="304800" y="1042792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electrodeposited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FCDA945E-1FD5-42A7-85B5-4DB64D0F3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5" y="3112532"/>
            <a:ext cx="3362899" cy="253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BC6422E3-B395-43DB-92C7-8A4AD892D9E6}"/>
              </a:ext>
            </a:extLst>
          </p:cNvPr>
          <p:cNvSpPr/>
          <p:nvPr/>
        </p:nvSpPr>
        <p:spPr>
          <a:xfrm>
            <a:off x="622702" y="4434919"/>
            <a:ext cx="1850571" cy="821871"/>
          </a:xfrm>
          <a:custGeom>
            <a:avLst/>
            <a:gdLst>
              <a:gd name="connsiteX0" fmla="*/ 0 w 1850571"/>
              <a:gd name="connsiteY0" fmla="*/ 0 h 889907"/>
              <a:gd name="connsiteX1" fmla="*/ 5443 w 1850571"/>
              <a:gd name="connsiteY1" fmla="*/ 884464 h 889907"/>
              <a:gd name="connsiteX2" fmla="*/ 1847850 w 1850571"/>
              <a:gd name="connsiteY2" fmla="*/ 889907 h 889907"/>
              <a:gd name="connsiteX3" fmla="*/ 1850571 w 1850571"/>
              <a:gd name="connsiteY3" fmla="*/ 2721 h 889907"/>
              <a:gd name="connsiteX4" fmla="*/ 0 w 1850571"/>
              <a:gd name="connsiteY4" fmla="*/ 0 h 88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0571" h="889907">
                <a:moveTo>
                  <a:pt x="0" y="0"/>
                </a:moveTo>
                <a:cubicBezTo>
                  <a:pt x="1814" y="294821"/>
                  <a:pt x="3629" y="589643"/>
                  <a:pt x="5443" y="884464"/>
                </a:cubicBezTo>
                <a:lnTo>
                  <a:pt x="1847850" y="889907"/>
                </a:lnTo>
                <a:lnTo>
                  <a:pt x="1850571" y="27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fr-CH" sz="1000" dirty="0">
              <a:solidFill>
                <a:sysClr val="windowText" lastClr="000000"/>
              </a:solidFill>
            </a:endParaRPr>
          </a:p>
          <a:p>
            <a:pPr algn="ctr"/>
            <a:endParaRPr lang="fr-CH" sz="1000" dirty="0">
              <a:solidFill>
                <a:sysClr val="windowText" lastClr="000000"/>
              </a:solidFill>
            </a:endParaRPr>
          </a:p>
          <a:p>
            <a:pPr algn="ctr"/>
            <a:endParaRPr lang="fr-CH" sz="1000" dirty="0">
              <a:solidFill>
                <a:sysClr val="windowText" lastClr="000000"/>
              </a:solidFill>
            </a:endParaRPr>
          </a:p>
          <a:p>
            <a:pPr algn="ctr"/>
            <a:endParaRPr lang="fr-CH" sz="1000" dirty="0">
              <a:solidFill>
                <a:sysClr val="windowText" lastClr="000000"/>
              </a:solidFill>
            </a:endParaRPr>
          </a:p>
          <a:p>
            <a:pPr algn="ctr"/>
            <a:r>
              <a:rPr lang="fr-CH" sz="1000" dirty="0">
                <a:solidFill>
                  <a:sysClr val="windowText" lastClr="000000"/>
                </a:solidFill>
              </a:rPr>
              <a:t>ECD but </a:t>
            </a:r>
            <a:r>
              <a:rPr lang="fr-CH" sz="1000" dirty="0" err="1">
                <a:solidFill>
                  <a:sysClr val="windowText" lastClr="000000"/>
                </a:solidFill>
              </a:rPr>
              <a:t>with</a:t>
            </a:r>
            <a:r>
              <a:rPr lang="fr-CH" sz="1000" dirty="0">
                <a:solidFill>
                  <a:sysClr val="windowText" lastClr="000000"/>
                </a:solidFill>
              </a:rPr>
              <a:t> H</a:t>
            </a:r>
            <a:r>
              <a:rPr lang="fr-CH" sz="1000" baseline="-25000" dirty="0">
                <a:solidFill>
                  <a:sysClr val="windowText" lastClr="000000"/>
                </a:solidFill>
              </a:rPr>
              <a:t>2</a:t>
            </a:r>
            <a:r>
              <a:rPr lang="fr-CH" sz="1000" dirty="0">
                <a:solidFill>
                  <a:sysClr val="windowText" lastClr="000000"/>
                </a:solidFill>
              </a:rPr>
              <a:t> </a:t>
            </a:r>
            <a:r>
              <a:rPr lang="fr-CH" sz="1000" dirty="0" err="1">
                <a:solidFill>
                  <a:sysClr val="windowText" lastClr="000000"/>
                </a:solidFill>
              </a:rPr>
              <a:t>evolution</a:t>
            </a:r>
            <a:endParaRPr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8F42747-06C7-4FF4-BD59-9DD6BC2B37EA}"/>
              </a:ext>
            </a:extLst>
          </p:cNvPr>
          <p:cNvSpPr txBox="1"/>
          <p:nvPr/>
        </p:nvSpPr>
        <p:spPr>
          <a:xfrm>
            <a:off x="4993858" y="2743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Binary</a:t>
            </a:r>
            <a:r>
              <a:rPr lang="fr-CH" dirty="0"/>
              <a:t> </a:t>
            </a:r>
            <a:r>
              <a:rPr lang="fr-CH" dirty="0" err="1"/>
              <a:t>diagram</a:t>
            </a:r>
            <a:r>
              <a:rPr lang="fr-CH" dirty="0"/>
              <a:t> – case of Bi</a:t>
            </a:r>
            <a:r>
              <a:rPr lang="fr-CH" baseline="-25000" dirty="0"/>
              <a:t>2</a:t>
            </a:r>
            <a:r>
              <a:rPr lang="fr-CH" dirty="0"/>
              <a:t>Te</a:t>
            </a:r>
            <a:r>
              <a:rPr lang="fr-CH" baseline="-25000" dirty="0"/>
              <a:t>3</a:t>
            </a:r>
            <a:endParaRPr lang="en-US" baseline="-25000" dirty="0"/>
          </a:p>
        </p:txBody>
      </p:sp>
      <p:pic>
        <p:nvPicPr>
          <p:cNvPr id="41" name="Picture 4" descr="Pourbaix-type diagram for the electrodeposition of Bi and Te ͑ at 25°C,...  | Download Scientific Diagram">
            <a:extLst>
              <a:ext uri="{FF2B5EF4-FFF2-40B4-BE49-F238E27FC236}">
                <a16:creationId xmlns:a16="http://schemas.microsoft.com/office/drawing/2014/main" id="{C6B0D560-D50A-40FE-AF1B-18D33D261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17" y="3126830"/>
            <a:ext cx="4337882" cy="304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77527F65-A4BC-4155-96DF-3D9467D36DDD}"/>
              </a:ext>
            </a:extLst>
          </p:cNvPr>
          <p:cNvCxnSpPr>
            <a:cxnSpLocks/>
          </p:cNvCxnSpPr>
          <p:nvPr/>
        </p:nvCxnSpPr>
        <p:spPr>
          <a:xfrm>
            <a:off x="5163102" y="4501047"/>
            <a:ext cx="3053682" cy="566454"/>
          </a:xfrm>
          <a:prstGeom prst="line">
            <a:avLst/>
          </a:prstGeom>
          <a:ln w="12700">
            <a:solidFill>
              <a:srgbClr val="1B2A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ABD6C949-A0EC-423C-B5AE-0D88AFC30974}"/>
              </a:ext>
            </a:extLst>
          </p:cNvPr>
          <p:cNvSpPr/>
          <p:nvPr/>
        </p:nvSpPr>
        <p:spPr>
          <a:xfrm>
            <a:off x="1600200" y="4440865"/>
            <a:ext cx="880730" cy="124046"/>
          </a:xfrm>
          <a:custGeom>
            <a:avLst/>
            <a:gdLst>
              <a:gd name="connsiteX0" fmla="*/ 0 w 880730"/>
              <a:gd name="connsiteY0" fmla="*/ 1772 h 124046"/>
              <a:gd name="connsiteX1" fmla="*/ 880730 w 880730"/>
              <a:gd name="connsiteY1" fmla="*/ 0 h 124046"/>
              <a:gd name="connsiteX2" fmla="*/ 878958 w 880730"/>
              <a:gd name="connsiteY2" fmla="*/ 124046 h 124046"/>
              <a:gd name="connsiteX3" fmla="*/ 0 w 880730"/>
              <a:gd name="connsiteY3" fmla="*/ 1772 h 124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730" h="124046">
                <a:moveTo>
                  <a:pt x="0" y="1772"/>
                </a:moveTo>
                <a:lnTo>
                  <a:pt x="880730" y="0"/>
                </a:lnTo>
                <a:cubicBezTo>
                  <a:pt x="880139" y="41349"/>
                  <a:pt x="879549" y="82697"/>
                  <a:pt x="878958" y="124046"/>
                </a:cubicBezTo>
                <a:lnTo>
                  <a:pt x="0" y="1772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rtlCol="0" anchor="ctr"/>
          <a:lstStyle/>
          <a:p>
            <a:pPr algn="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44" name="Forme libre : forme 43">
            <a:extLst>
              <a:ext uri="{FF2B5EF4-FFF2-40B4-BE49-F238E27FC236}">
                <a16:creationId xmlns:a16="http://schemas.microsoft.com/office/drawing/2014/main" id="{A475BBB0-3C1A-48FC-9DFE-1FB605DA533E}"/>
              </a:ext>
            </a:extLst>
          </p:cNvPr>
          <p:cNvSpPr/>
          <p:nvPr/>
        </p:nvSpPr>
        <p:spPr>
          <a:xfrm>
            <a:off x="624411" y="4289737"/>
            <a:ext cx="933109" cy="147333"/>
          </a:xfrm>
          <a:custGeom>
            <a:avLst/>
            <a:gdLst>
              <a:gd name="connsiteX0" fmla="*/ 4677 w 933109"/>
              <a:gd name="connsiteY0" fmla="*/ 147333 h 147333"/>
              <a:gd name="connsiteX1" fmla="*/ 0 w 933109"/>
              <a:gd name="connsiteY1" fmla="*/ 0 h 147333"/>
              <a:gd name="connsiteX2" fmla="*/ 933109 w 933109"/>
              <a:gd name="connsiteY2" fmla="*/ 142655 h 147333"/>
              <a:gd name="connsiteX3" fmla="*/ 4677 w 933109"/>
              <a:gd name="connsiteY3" fmla="*/ 147333 h 14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109" h="147333">
                <a:moveTo>
                  <a:pt x="4677" y="147333"/>
                </a:moveTo>
                <a:lnTo>
                  <a:pt x="0" y="0"/>
                </a:lnTo>
                <a:lnTo>
                  <a:pt x="933109" y="142655"/>
                </a:lnTo>
                <a:lnTo>
                  <a:pt x="4677" y="14733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b"/>
          <a:lstStyle/>
          <a:p>
            <a:r>
              <a:rPr lang="fr-CH" sz="800" dirty="0">
                <a:solidFill>
                  <a:schemeClr val="tx1"/>
                </a:solidFill>
              </a:rPr>
              <a:t>Corrosion</a:t>
            </a:r>
            <a:endParaRPr lang="en-US" sz="800" dirty="0">
              <a:solidFill>
                <a:schemeClr val="tx1"/>
              </a:solidFill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30A5A081-4F63-46BE-86C4-126931E10755}"/>
              </a:ext>
            </a:extLst>
          </p:cNvPr>
          <p:cNvCxnSpPr>
            <a:cxnSpLocks/>
          </p:cNvCxnSpPr>
          <p:nvPr/>
        </p:nvCxnSpPr>
        <p:spPr>
          <a:xfrm>
            <a:off x="622702" y="3657600"/>
            <a:ext cx="2916063" cy="426433"/>
          </a:xfrm>
          <a:prstGeom prst="line">
            <a:avLst/>
          </a:prstGeom>
          <a:ln w="12700">
            <a:solidFill>
              <a:srgbClr val="1B2A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566018CD-9735-4D9C-97B1-B678D4D97B92}"/>
              </a:ext>
            </a:extLst>
          </p:cNvPr>
          <p:cNvSpPr txBox="1"/>
          <p:nvPr/>
        </p:nvSpPr>
        <p:spPr>
          <a:xfrm>
            <a:off x="2111930" y="4693079"/>
            <a:ext cx="9570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800" dirty="0" err="1">
                <a:solidFill>
                  <a:schemeClr val="tx1"/>
                </a:solidFill>
              </a:rPr>
              <a:t>Electrodeposition</a:t>
            </a:r>
            <a:endParaRPr lang="en-US" dirty="0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61877D15-DE44-45EA-8039-B27A67EDB472}"/>
              </a:ext>
            </a:extLst>
          </p:cNvPr>
          <p:cNvCxnSpPr>
            <a:cxnSpLocks/>
            <a:stCxn id="46" idx="0"/>
            <a:endCxn id="48" idx="1"/>
          </p:cNvCxnSpPr>
          <p:nvPr/>
        </p:nvCxnSpPr>
        <p:spPr>
          <a:xfrm flipV="1">
            <a:off x="2590470" y="4596281"/>
            <a:ext cx="172880" cy="9679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orme libre : forme 47">
            <a:extLst>
              <a:ext uri="{FF2B5EF4-FFF2-40B4-BE49-F238E27FC236}">
                <a16:creationId xmlns:a16="http://schemas.microsoft.com/office/drawing/2014/main" id="{9209A131-7895-4BCC-82B5-CBAB731FA1BB}"/>
              </a:ext>
            </a:extLst>
          </p:cNvPr>
          <p:cNvSpPr/>
          <p:nvPr/>
        </p:nvSpPr>
        <p:spPr>
          <a:xfrm>
            <a:off x="2761800" y="4476944"/>
            <a:ext cx="785764" cy="243323"/>
          </a:xfrm>
          <a:custGeom>
            <a:avLst/>
            <a:gdLst>
              <a:gd name="connsiteX0" fmla="*/ 0 w 785764"/>
              <a:gd name="connsiteY0" fmla="*/ 0 h 243323"/>
              <a:gd name="connsiteX1" fmla="*/ 1550 w 785764"/>
              <a:gd name="connsiteY1" fmla="*/ 119337 h 243323"/>
              <a:gd name="connsiteX2" fmla="*/ 784214 w 785764"/>
              <a:gd name="connsiteY2" fmla="*/ 243323 h 243323"/>
              <a:gd name="connsiteX3" fmla="*/ 785764 w 785764"/>
              <a:gd name="connsiteY3" fmla="*/ 175131 h 243323"/>
              <a:gd name="connsiteX4" fmla="*/ 0 w 785764"/>
              <a:gd name="connsiteY4" fmla="*/ 0 h 24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764" h="243323">
                <a:moveTo>
                  <a:pt x="0" y="0"/>
                </a:moveTo>
                <a:cubicBezTo>
                  <a:pt x="517" y="39779"/>
                  <a:pt x="1033" y="79558"/>
                  <a:pt x="1550" y="119337"/>
                </a:cubicBezTo>
                <a:lnTo>
                  <a:pt x="784214" y="243323"/>
                </a:lnTo>
                <a:cubicBezTo>
                  <a:pt x="784731" y="220592"/>
                  <a:pt x="785247" y="197862"/>
                  <a:pt x="785764" y="175131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D2A59FA-FB37-4700-8ED8-FF829F701F82}"/>
              </a:ext>
            </a:extLst>
          </p:cNvPr>
          <p:cNvCxnSpPr>
            <a:cxnSpLocks/>
          </p:cNvCxnSpPr>
          <p:nvPr/>
        </p:nvCxnSpPr>
        <p:spPr>
          <a:xfrm>
            <a:off x="631472" y="4287831"/>
            <a:ext cx="2916063" cy="426433"/>
          </a:xfrm>
          <a:prstGeom prst="line">
            <a:avLst/>
          </a:prstGeom>
          <a:ln w="12700">
            <a:solidFill>
              <a:srgbClr val="1B2A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19C9CA0D-7FB5-4E2A-A313-06A19FEEBC0A}"/>
              </a:ext>
            </a:extLst>
          </p:cNvPr>
          <p:cNvCxnSpPr>
            <a:cxnSpLocks/>
          </p:cNvCxnSpPr>
          <p:nvPr/>
        </p:nvCxnSpPr>
        <p:spPr>
          <a:xfrm flipH="1" flipV="1">
            <a:off x="2394352" y="4568669"/>
            <a:ext cx="169100" cy="11491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orme libre : forme 52">
            <a:extLst>
              <a:ext uri="{FF2B5EF4-FFF2-40B4-BE49-F238E27FC236}">
                <a16:creationId xmlns:a16="http://schemas.microsoft.com/office/drawing/2014/main" id="{754C7632-325E-4CBE-8637-CF35C468B27C}"/>
              </a:ext>
            </a:extLst>
          </p:cNvPr>
          <p:cNvSpPr/>
          <p:nvPr/>
        </p:nvSpPr>
        <p:spPr>
          <a:xfrm>
            <a:off x="2764465" y="4601683"/>
            <a:ext cx="781493" cy="641940"/>
          </a:xfrm>
          <a:custGeom>
            <a:avLst/>
            <a:gdLst>
              <a:gd name="connsiteX0" fmla="*/ 0 w 781493"/>
              <a:gd name="connsiteY0" fmla="*/ 0 h 641940"/>
              <a:gd name="connsiteX1" fmla="*/ 6645 w 781493"/>
              <a:gd name="connsiteY1" fmla="*/ 641940 h 641940"/>
              <a:gd name="connsiteX2" fmla="*/ 781493 w 781493"/>
              <a:gd name="connsiteY2" fmla="*/ 640611 h 641940"/>
              <a:gd name="connsiteX3" fmla="*/ 780164 w 781493"/>
              <a:gd name="connsiteY3" fmla="*/ 127590 h 641940"/>
              <a:gd name="connsiteX4" fmla="*/ 0 w 781493"/>
              <a:gd name="connsiteY4" fmla="*/ 0 h 64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493" h="641940">
                <a:moveTo>
                  <a:pt x="0" y="0"/>
                </a:moveTo>
                <a:lnTo>
                  <a:pt x="6645" y="641940"/>
                </a:lnTo>
                <a:lnTo>
                  <a:pt x="781493" y="640611"/>
                </a:lnTo>
                <a:lnTo>
                  <a:pt x="780164" y="1275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>
              <a:solidFill>
                <a:sysClr val="windowText" lastClr="000000"/>
              </a:solidFill>
            </a:endParaRP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C5B2E41E-982A-4700-836B-2983E5D4B3AD}"/>
              </a:ext>
            </a:extLst>
          </p:cNvPr>
          <p:cNvCxnSpPr>
            <a:cxnSpLocks/>
          </p:cNvCxnSpPr>
          <p:nvPr/>
        </p:nvCxnSpPr>
        <p:spPr>
          <a:xfrm>
            <a:off x="2481819" y="4248820"/>
            <a:ext cx="0" cy="146215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B5B4BB1E-24A3-4C04-8310-C6B8449C1443}"/>
              </a:ext>
            </a:extLst>
          </p:cNvPr>
          <p:cNvCxnSpPr>
            <a:cxnSpLocks/>
          </p:cNvCxnSpPr>
          <p:nvPr/>
        </p:nvCxnSpPr>
        <p:spPr>
          <a:xfrm flipH="1">
            <a:off x="1643619" y="5710978"/>
            <a:ext cx="8382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id="{F53F9E3E-D8AB-4D3E-B942-E069F18D15BF}"/>
              </a:ext>
            </a:extLst>
          </p:cNvPr>
          <p:cNvSpPr txBox="1"/>
          <p:nvPr/>
        </p:nvSpPr>
        <p:spPr>
          <a:xfrm>
            <a:off x="1601269" y="5773938"/>
            <a:ext cx="2284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solidFill>
                  <a:sysClr val="windowText" lastClr="000000"/>
                </a:solidFill>
              </a:rPr>
              <a:t>pH &lt; 8.8   or   pH &gt; 10.2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FD7516E7-71CE-43B5-9D01-A1E252A4A69B}"/>
              </a:ext>
            </a:extLst>
          </p:cNvPr>
          <p:cNvCxnSpPr>
            <a:cxnSpLocks/>
          </p:cNvCxnSpPr>
          <p:nvPr/>
        </p:nvCxnSpPr>
        <p:spPr>
          <a:xfrm>
            <a:off x="2764190" y="4248820"/>
            <a:ext cx="0" cy="146215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C0F32C3D-2E68-4F8E-A895-BF8D62380DA9}"/>
              </a:ext>
            </a:extLst>
          </p:cNvPr>
          <p:cNvCxnSpPr>
            <a:cxnSpLocks/>
          </p:cNvCxnSpPr>
          <p:nvPr/>
        </p:nvCxnSpPr>
        <p:spPr>
          <a:xfrm>
            <a:off x="2764190" y="5710978"/>
            <a:ext cx="77457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A7FCE5D2-6567-477E-9329-2941309E30E5}"/>
              </a:ext>
            </a:extLst>
          </p:cNvPr>
          <p:cNvSpPr/>
          <p:nvPr/>
        </p:nvSpPr>
        <p:spPr>
          <a:xfrm>
            <a:off x="2481818" y="5697737"/>
            <a:ext cx="282369" cy="76200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94EC60D4-1504-4593-BA9E-E4F33F0879A1}"/>
              </a:ext>
            </a:extLst>
          </p:cNvPr>
          <p:cNvSpPr txBox="1"/>
          <p:nvPr/>
        </p:nvSpPr>
        <p:spPr>
          <a:xfrm>
            <a:off x="266700" y="2743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Example of Lead</a:t>
            </a:r>
            <a:endParaRPr lang="en-US" dirty="0"/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92F8BD6C-E445-4FBA-951D-16196BFE45A4}"/>
              </a:ext>
            </a:extLst>
          </p:cNvPr>
          <p:cNvCxnSpPr>
            <a:cxnSpLocks/>
          </p:cNvCxnSpPr>
          <p:nvPr/>
        </p:nvCxnSpPr>
        <p:spPr>
          <a:xfrm>
            <a:off x="5190495" y="3737494"/>
            <a:ext cx="3053682" cy="566454"/>
          </a:xfrm>
          <a:prstGeom prst="line">
            <a:avLst/>
          </a:prstGeom>
          <a:ln w="12700">
            <a:solidFill>
              <a:srgbClr val="1B2A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C2537F34-D76D-4DC8-8CC0-132FDAFA0FE5}"/>
              </a:ext>
            </a:extLst>
          </p:cNvPr>
          <p:cNvSpPr txBox="1"/>
          <p:nvPr/>
        </p:nvSpPr>
        <p:spPr>
          <a:xfrm>
            <a:off x="152400" y="1524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u="sng" dirty="0"/>
              <a:t>Applications of </a:t>
            </a:r>
            <a:r>
              <a:rPr lang="fr-CH" sz="3200" u="sng" dirty="0" err="1"/>
              <a:t>electrodeposition</a:t>
            </a:r>
            <a:r>
              <a:rPr lang="fr-CH" sz="3200" u="sng" dirty="0"/>
              <a:t> (</a:t>
            </a:r>
            <a:r>
              <a:rPr lang="fr-CH" sz="3200" u="sng" dirty="0" err="1"/>
              <a:t>electroplating</a:t>
            </a:r>
            <a:r>
              <a:rPr lang="fr-CH" sz="3200" u="sng" dirty="0"/>
              <a:t>) </a:t>
            </a:r>
            <a:endParaRPr lang="en-US" sz="3200" u="sng" dirty="0"/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BF894BCA-6646-4EE5-B011-BF95F981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38</a:t>
            </a:fld>
            <a:endParaRPr lang="en-US" sz="1800"/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E1DB886C-3F0E-4A0D-BCD4-744BB438AF37}"/>
              </a:ext>
            </a:extLst>
          </p:cNvPr>
          <p:cNvSpPr txBox="1"/>
          <p:nvPr/>
        </p:nvSpPr>
        <p:spPr>
          <a:xfrm>
            <a:off x="381000" y="17526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aqueous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electrolytes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Pourbaix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diagrams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de-CH" sz="2000" i="1" dirty="0" err="1"/>
              <a:t>Thermodynamically</a:t>
            </a:r>
            <a:r>
              <a:rPr lang="de-CH" sz="2000" i="1" dirty="0"/>
              <a:t> </a:t>
            </a:r>
            <a:r>
              <a:rPr lang="de-CH" sz="2000" i="1" dirty="0" err="1"/>
              <a:t>stable</a:t>
            </a:r>
            <a:r>
              <a:rPr lang="de-CH" sz="2000" i="1" dirty="0"/>
              <a:t> </a:t>
            </a:r>
            <a:r>
              <a:rPr lang="de-CH" sz="2000" i="1" dirty="0" err="1"/>
              <a:t>phases</a:t>
            </a:r>
            <a:r>
              <a:rPr lang="de-CH" sz="2000" i="1" dirty="0"/>
              <a:t> = f(E, pH)</a:t>
            </a:r>
          </a:p>
        </p:txBody>
      </p:sp>
    </p:spTree>
    <p:extLst>
      <p:ext uri="{BB962C8B-B14F-4D97-AF65-F5344CB8AC3E}">
        <p14:creationId xmlns:p14="http://schemas.microsoft.com/office/powerpoint/2010/main" val="2804642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F5267842-E8E3-4F50-AAF7-D5CABFB49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5" y="3112532"/>
            <a:ext cx="3362899" cy="253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9D8BCD9D-40D6-475D-8016-124B25DAF84C}"/>
              </a:ext>
            </a:extLst>
          </p:cNvPr>
          <p:cNvSpPr/>
          <p:nvPr/>
        </p:nvSpPr>
        <p:spPr>
          <a:xfrm>
            <a:off x="622702" y="4434919"/>
            <a:ext cx="1850571" cy="821871"/>
          </a:xfrm>
          <a:custGeom>
            <a:avLst/>
            <a:gdLst>
              <a:gd name="connsiteX0" fmla="*/ 0 w 1850571"/>
              <a:gd name="connsiteY0" fmla="*/ 0 h 889907"/>
              <a:gd name="connsiteX1" fmla="*/ 5443 w 1850571"/>
              <a:gd name="connsiteY1" fmla="*/ 884464 h 889907"/>
              <a:gd name="connsiteX2" fmla="*/ 1847850 w 1850571"/>
              <a:gd name="connsiteY2" fmla="*/ 889907 h 889907"/>
              <a:gd name="connsiteX3" fmla="*/ 1850571 w 1850571"/>
              <a:gd name="connsiteY3" fmla="*/ 2721 h 889907"/>
              <a:gd name="connsiteX4" fmla="*/ 0 w 1850571"/>
              <a:gd name="connsiteY4" fmla="*/ 0 h 88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0571" h="889907">
                <a:moveTo>
                  <a:pt x="0" y="0"/>
                </a:moveTo>
                <a:cubicBezTo>
                  <a:pt x="1814" y="294821"/>
                  <a:pt x="3629" y="589643"/>
                  <a:pt x="5443" y="884464"/>
                </a:cubicBezTo>
                <a:lnTo>
                  <a:pt x="1847850" y="889907"/>
                </a:lnTo>
                <a:lnTo>
                  <a:pt x="1850571" y="27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fr-CH" sz="1000" dirty="0">
              <a:solidFill>
                <a:sysClr val="windowText" lastClr="000000"/>
              </a:solidFill>
            </a:endParaRPr>
          </a:p>
          <a:p>
            <a:pPr algn="ctr"/>
            <a:endParaRPr lang="fr-CH" sz="1000" dirty="0">
              <a:solidFill>
                <a:sysClr val="windowText" lastClr="000000"/>
              </a:solidFill>
            </a:endParaRPr>
          </a:p>
          <a:p>
            <a:pPr algn="ctr"/>
            <a:endParaRPr lang="fr-CH" sz="1000" dirty="0">
              <a:solidFill>
                <a:sysClr val="windowText" lastClr="000000"/>
              </a:solidFill>
            </a:endParaRPr>
          </a:p>
          <a:p>
            <a:pPr algn="ctr"/>
            <a:endParaRPr lang="fr-CH" sz="1000" dirty="0">
              <a:solidFill>
                <a:sysClr val="windowText" lastClr="000000"/>
              </a:solidFill>
            </a:endParaRPr>
          </a:p>
          <a:p>
            <a:pPr algn="ctr"/>
            <a:r>
              <a:rPr lang="fr-CH" sz="1000" dirty="0">
                <a:solidFill>
                  <a:sysClr val="windowText" lastClr="000000"/>
                </a:solidFill>
              </a:rPr>
              <a:t>ECD but </a:t>
            </a:r>
            <a:r>
              <a:rPr lang="fr-CH" sz="1000" dirty="0" err="1">
                <a:solidFill>
                  <a:sysClr val="windowText" lastClr="000000"/>
                </a:solidFill>
              </a:rPr>
              <a:t>with</a:t>
            </a:r>
            <a:r>
              <a:rPr lang="fr-CH" sz="1000" dirty="0">
                <a:solidFill>
                  <a:sysClr val="windowText" lastClr="000000"/>
                </a:solidFill>
              </a:rPr>
              <a:t> H</a:t>
            </a:r>
            <a:r>
              <a:rPr lang="fr-CH" sz="1000" baseline="-25000" dirty="0">
                <a:solidFill>
                  <a:sysClr val="windowText" lastClr="000000"/>
                </a:solidFill>
              </a:rPr>
              <a:t>2</a:t>
            </a:r>
            <a:r>
              <a:rPr lang="fr-CH" sz="1000" dirty="0">
                <a:solidFill>
                  <a:sysClr val="windowText" lastClr="000000"/>
                </a:solidFill>
              </a:rPr>
              <a:t> </a:t>
            </a:r>
            <a:r>
              <a:rPr lang="fr-CH" sz="1000" dirty="0" err="1">
                <a:solidFill>
                  <a:sysClr val="windowText" lastClr="000000"/>
                </a:solidFill>
              </a:rPr>
              <a:t>evolution</a:t>
            </a:r>
            <a:endParaRPr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980B5EC-96AE-477B-B13B-249EB781AE4B}"/>
              </a:ext>
            </a:extLst>
          </p:cNvPr>
          <p:cNvSpPr txBox="1"/>
          <p:nvPr/>
        </p:nvSpPr>
        <p:spPr>
          <a:xfrm>
            <a:off x="304800" y="1042792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electrodeposited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59AE2D9-7FC3-4922-91CE-44E216F51D4E}"/>
              </a:ext>
            </a:extLst>
          </p:cNvPr>
          <p:cNvSpPr txBox="1"/>
          <p:nvPr/>
        </p:nvSpPr>
        <p:spPr>
          <a:xfrm>
            <a:off x="4993858" y="2743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Binary</a:t>
            </a:r>
            <a:r>
              <a:rPr lang="fr-CH" dirty="0"/>
              <a:t> </a:t>
            </a:r>
            <a:r>
              <a:rPr lang="fr-CH" dirty="0" err="1"/>
              <a:t>diagram</a:t>
            </a:r>
            <a:r>
              <a:rPr lang="fr-CH" dirty="0"/>
              <a:t> – case of Bi</a:t>
            </a:r>
            <a:r>
              <a:rPr lang="fr-CH" baseline="-25000" dirty="0"/>
              <a:t>2</a:t>
            </a:r>
            <a:r>
              <a:rPr lang="fr-CH" dirty="0"/>
              <a:t>Te</a:t>
            </a:r>
            <a:r>
              <a:rPr lang="fr-CH" baseline="-25000" dirty="0"/>
              <a:t>3</a:t>
            </a:r>
            <a:endParaRPr lang="en-US" baseline="-25000" dirty="0"/>
          </a:p>
        </p:txBody>
      </p:sp>
      <p:pic>
        <p:nvPicPr>
          <p:cNvPr id="4100" name="Picture 4" descr="Pourbaix-type diagram for the electrodeposition of Bi and Te ͑ at 25°C,...  | Download Scientific Diagram">
            <a:extLst>
              <a:ext uri="{FF2B5EF4-FFF2-40B4-BE49-F238E27FC236}">
                <a16:creationId xmlns:a16="http://schemas.microsoft.com/office/drawing/2014/main" id="{0653F64E-E9AC-41F2-97E7-9ECAFBBA4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17" y="3126830"/>
            <a:ext cx="4337882" cy="304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AE8430B-44D5-464F-8028-9C314DD27876}"/>
              </a:ext>
            </a:extLst>
          </p:cNvPr>
          <p:cNvCxnSpPr>
            <a:cxnSpLocks/>
          </p:cNvCxnSpPr>
          <p:nvPr/>
        </p:nvCxnSpPr>
        <p:spPr>
          <a:xfrm>
            <a:off x="5163102" y="4501047"/>
            <a:ext cx="3053682" cy="566454"/>
          </a:xfrm>
          <a:prstGeom prst="line">
            <a:avLst/>
          </a:prstGeom>
          <a:ln w="12700">
            <a:solidFill>
              <a:srgbClr val="1B2A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CE20B2BD-8DE3-4AB3-BCE7-8F60E8E30D76}"/>
              </a:ext>
            </a:extLst>
          </p:cNvPr>
          <p:cNvSpPr/>
          <p:nvPr/>
        </p:nvSpPr>
        <p:spPr>
          <a:xfrm>
            <a:off x="1600200" y="4440865"/>
            <a:ext cx="880730" cy="124046"/>
          </a:xfrm>
          <a:custGeom>
            <a:avLst/>
            <a:gdLst>
              <a:gd name="connsiteX0" fmla="*/ 0 w 880730"/>
              <a:gd name="connsiteY0" fmla="*/ 1772 h 124046"/>
              <a:gd name="connsiteX1" fmla="*/ 880730 w 880730"/>
              <a:gd name="connsiteY1" fmla="*/ 0 h 124046"/>
              <a:gd name="connsiteX2" fmla="*/ 878958 w 880730"/>
              <a:gd name="connsiteY2" fmla="*/ 124046 h 124046"/>
              <a:gd name="connsiteX3" fmla="*/ 0 w 880730"/>
              <a:gd name="connsiteY3" fmla="*/ 1772 h 124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730" h="124046">
                <a:moveTo>
                  <a:pt x="0" y="1772"/>
                </a:moveTo>
                <a:lnTo>
                  <a:pt x="880730" y="0"/>
                </a:lnTo>
                <a:cubicBezTo>
                  <a:pt x="880139" y="41349"/>
                  <a:pt x="879549" y="82697"/>
                  <a:pt x="878958" y="124046"/>
                </a:cubicBezTo>
                <a:lnTo>
                  <a:pt x="0" y="1772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rtlCol="0" anchor="ctr"/>
          <a:lstStyle/>
          <a:p>
            <a:pPr algn="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2DF4128A-1E3E-4972-BAA8-21486AB276AB}"/>
              </a:ext>
            </a:extLst>
          </p:cNvPr>
          <p:cNvSpPr/>
          <p:nvPr/>
        </p:nvSpPr>
        <p:spPr>
          <a:xfrm>
            <a:off x="624411" y="4289737"/>
            <a:ext cx="933109" cy="147333"/>
          </a:xfrm>
          <a:custGeom>
            <a:avLst/>
            <a:gdLst>
              <a:gd name="connsiteX0" fmla="*/ 4677 w 933109"/>
              <a:gd name="connsiteY0" fmla="*/ 147333 h 147333"/>
              <a:gd name="connsiteX1" fmla="*/ 0 w 933109"/>
              <a:gd name="connsiteY1" fmla="*/ 0 h 147333"/>
              <a:gd name="connsiteX2" fmla="*/ 933109 w 933109"/>
              <a:gd name="connsiteY2" fmla="*/ 142655 h 147333"/>
              <a:gd name="connsiteX3" fmla="*/ 4677 w 933109"/>
              <a:gd name="connsiteY3" fmla="*/ 147333 h 14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109" h="147333">
                <a:moveTo>
                  <a:pt x="4677" y="147333"/>
                </a:moveTo>
                <a:lnTo>
                  <a:pt x="0" y="0"/>
                </a:lnTo>
                <a:lnTo>
                  <a:pt x="933109" y="142655"/>
                </a:lnTo>
                <a:lnTo>
                  <a:pt x="4677" y="14733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b"/>
          <a:lstStyle/>
          <a:p>
            <a:r>
              <a:rPr lang="fr-CH" sz="800" dirty="0">
                <a:solidFill>
                  <a:schemeClr val="tx1"/>
                </a:solidFill>
              </a:rPr>
              <a:t>Corrosion</a:t>
            </a:r>
            <a:endParaRPr 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B9384CF-4B1A-4652-AF05-A64E8D58FA2C}"/>
              </a:ext>
            </a:extLst>
          </p:cNvPr>
          <p:cNvCxnSpPr>
            <a:cxnSpLocks/>
          </p:cNvCxnSpPr>
          <p:nvPr/>
        </p:nvCxnSpPr>
        <p:spPr>
          <a:xfrm>
            <a:off x="622702" y="3657600"/>
            <a:ext cx="2916063" cy="426433"/>
          </a:xfrm>
          <a:prstGeom prst="line">
            <a:avLst/>
          </a:prstGeom>
          <a:ln w="12700">
            <a:solidFill>
              <a:srgbClr val="1B2A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DB3241E9-2CCD-408E-A45F-7C57A176202D}"/>
              </a:ext>
            </a:extLst>
          </p:cNvPr>
          <p:cNvSpPr txBox="1"/>
          <p:nvPr/>
        </p:nvSpPr>
        <p:spPr>
          <a:xfrm>
            <a:off x="2111930" y="4693079"/>
            <a:ext cx="9570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800" dirty="0" err="1">
                <a:solidFill>
                  <a:schemeClr val="tx1"/>
                </a:solidFill>
              </a:rPr>
              <a:t>Electrodeposition</a:t>
            </a:r>
            <a:endParaRPr lang="en-US" dirty="0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99D3F3D1-AE8F-4024-BBD1-9EF0F33E954D}"/>
              </a:ext>
            </a:extLst>
          </p:cNvPr>
          <p:cNvCxnSpPr>
            <a:cxnSpLocks/>
            <a:stCxn id="33" idx="0"/>
            <a:endCxn id="6" idx="1"/>
          </p:cNvCxnSpPr>
          <p:nvPr/>
        </p:nvCxnSpPr>
        <p:spPr>
          <a:xfrm flipV="1">
            <a:off x="2590470" y="4596281"/>
            <a:ext cx="172880" cy="9679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8F52F672-8146-4B10-94CC-94B0486472AC}"/>
              </a:ext>
            </a:extLst>
          </p:cNvPr>
          <p:cNvSpPr/>
          <p:nvPr/>
        </p:nvSpPr>
        <p:spPr>
          <a:xfrm>
            <a:off x="2761800" y="4476944"/>
            <a:ext cx="785764" cy="243323"/>
          </a:xfrm>
          <a:custGeom>
            <a:avLst/>
            <a:gdLst>
              <a:gd name="connsiteX0" fmla="*/ 0 w 785764"/>
              <a:gd name="connsiteY0" fmla="*/ 0 h 243323"/>
              <a:gd name="connsiteX1" fmla="*/ 1550 w 785764"/>
              <a:gd name="connsiteY1" fmla="*/ 119337 h 243323"/>
              <a:gd name="connsiteX2" fmla="*/ 784214 w 785764"/>
              <a:gd name="connsiteY2" fmla="*/ 243323 h 243323"/>
              <a:gd name="connsiteX3" fmla="*/ 785764 w 785764"/>
              <a:gd name="connsiteY3" fmla="*/ 175131 h 243323"/>
              <a:gd name="connsiteX4" fmla="*/ 0 w 785764"/>
              <a:gd name="connsiteY4" fmla="*/ 0 h 24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764" h="243323">
                <a:moveTo>
                  <a:pt x="0" y="0"/>
                </a:moveTo>
                <a:cubicBezTo>
                  <a:pt x="517" y="39779"/>
                  <a:pt x="1033" y="79558"/>
                  <a:pt x="1550" y="119337"/>
                </a:cubicBezTo>
                <a:lnTo>
                  <a:pt x="784214" y="243323"/>
                </a:lnTo>
                <a:cubicBezTo>
                  <a:pt x="784731" y="220592"/>
                  <a:pt x="785247" y="197862"/>
                  <a:pt x="785764" y="175131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7E2357D-1A60-4A34-9A0C-7CE8F82EB118}"/>
              </a:ext>
            </a:extLst>
          </p:cNvPr>
          <p:cNvCxnSpPr>
            <a:cxnSpLocks/>
          </p:cNvCxnSpPr>
          <p:nvPr/>
        </p:nvCxnSpPr>
        <p:spPr>
          <a:xfrm>
            <a:off x="631472" y="4287831"/>
            <a:ext cx="2916063" cy="426433"/>
          </a:xfrm>
          <a:prstGeom prst="line">
            <a:avLst/>
          </a:prstGeom>
          <a:ln w="12700">
            <a:solidFill>
              <a:srgbClr val="1B2A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43B5A9F-9D81-44E6-8E00-B4304BE64A01}"/>
              </a:ext>
            </a:extLst>
          </p:cNvPr>
          <p:cNvCxnSpPr>
            <a:cxnSpLocks/>
          </p:cNvCxnSpPr>
          <p:nvPr/>
        </p:nvCxnSpPr>
        <p:spPr>
          <a:xfrm flipH="1" flipV="1">
            <a:off x="2394352" y="4568669"/>
            <a:ext cx="169100" cy="11491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0A6E0D7F-5714-4D5F-9448-BF286B10179A}"/>
              </a:ext>
            </a:extLst>
          </p:cNvPr>
          <p:cNvSpPr/>
          <p:nvPr/>
        </p:nvSpPr>
        <p:spPr>
          <a:xfrm>
            <a:off x="2764465" y="4601683"/>
            <a:ext cx="781493" cy="641940"/>
          </a:xfrm>
          <a:custGeom>
            <a:avLst/>
            <a:gdLst>
              <a:gd name="connsiteX0" fmla="*/ 0 w 781493"/>
              <a:gd name="connsiteY0" fmla="*/ 0 h 641940"/>
              <a:gd name="connsiteX1" fmla="*/ 6645 w 781493"/>
              <a:gd name="connsiteY1" fmla="*/ 641940 h 641940"/>
              <a:gd name="connsiteX2" fmla="*/ 781493 w 781493"/>
              <a:gd name="connsiteY2" fmla="*/ 640611 h 641940"/>
              <a:gd name="connsiteX3" fmla="*/ 780164 w 781493"/>
              <a:gd name="connsiteY3" fmla="*/ 127590 h 641940"/>
              <a:gd name="connsiteX4" fmla="*/ 0 w 781493"/>
              <a:gd name="connsiteY4" fmla="*/ 0 h 64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493" h="641940">
                <a:moveTo>
                  <a:pt x="0" y="0"/>
                </a:moveTo>
                <a:lnTo>
                  <a:pt x="6645" y="641940"/>
                </a:lnTo>
                <a:lnTo>
                  <a:pt x="781493" y="640611"/>
                </a:lnTo>
                <a:lnTo>
                  <a:pt x="780164" y="1275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>
              <a:solidFill>
                <a:sysClr val="windowText" lastClr="00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3838792-FEDC-4862-AEEE-33B1D8892829}"/>
              </a:ext>
            </a:extLst>
          </p:cNvPr>
          <p:cNvCxnSpPr>
            <a:cxnSpLocks/>
          </p:cNvCxnSpPr>
          <p:nvPr/>
        </p:nvCxnSpPr>
        <p:spPr>
          <a:xfrm>
            <a:off x="2481819" y="4248820"/>
            <a:ext cx="0" cy="146215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7F73865-9CEA-4297-B416-28227D62DFC5}"/>
              </a:ext>
            </a:extLst>
          </p:cNvPr>
          <p:cNvCxnSpPr>
            <a:cxnSpLocks/>
          </p:cNvCxnSpPr>
          <p:nvPr/>
        </p:nvCxnSpPr>
        <p:spPr>
          <a:xfrm flipH="1">
            <a:off x="1643619" y="5710978"/>
            <a:ext cx="8382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222F319E-415B-4756-AC46-31554DE4DF32}"/>
              </a:ext>
            </a:extLst>
          </p:cNvPr>
          <p:cNvSpPr txBox="1"/>
          <p:nvPr/>
        </p:nvSpPr>
        <p:spPr>
          <a:xfrm>
            <a:off x="1601269" y="5773938"/>
            <a:ext cx="2284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solidFill>
                  <a:sysClr val="windowText" lastClr="000000"/>
                </a:solidFill>
              </a:rPr>
              <a:t>pH &lt; 8.8   or   pH &gt; 10.2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A909A3D4-ED2A-4B87-BC77-936802022CE8}"/>
              </a:ext>
            </a:extLst>
          </p:cNvPr>
          <p:cNvCxnSpPr>
            <a:cxnSpLocks/>
          </p:cNvCxnSpPr>
          <p:nvPr/>
        </p:nvCxnSpPr>
        <p:spPr>
          <a:xfrm>
            <a:off x="2764190" y="4248820"/>
            <a:ext cx="0" cy="146215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716C4580-D4ED-48E2-9BEA-E2FC36B4A7BA}"/>
              </a:ext>
            </a:extLst>
          </p:cNvPr>
          <p:cNvCxnSpPr>
            <a:cxnSpLocks/>
          </p:cNvCxnSpPr>
          <p:nvPr/>
        </p:nvCxnSpPr>
        <p:spPr>
          <a:xfrm>
            <a:off x="2764190" y="5710978"/>
            <a:ext cx="77457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D0A02AA0-7DF5-46C2-91FA-9ADD882CD15E}"/>
              </a:ext>
            </a:extLst>
          </p:cNvPr>
          <p:cNvSpPr/>
          <p:nvPr/>
        </p:nvSpPr>
        <p:spPr>
          <a:xfrm>
            <a:off x="2481818" y="5697737"/>
            <a:ext cx="282369" cy="76200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919E7F3-551A-4C32-8D58-E23FD1036D42}"/>
              </a:ext>
            </a:extLst>
          </p:cNvPr>
          <p:cNvSpPr txBox="1"/>
          <p:nvPr/>
        </p:nvSpPr>
        <p:spPr>
          <a:xfrm>
            <a:off x="266700" y="2743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Example of Lead</a:t>
            </a:r>
            <a:endParaRPr lang="en-US" dirty="0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BCB900C-2B0D-4A59-9BAD-39B01BF47C3A}"/>
              </a:ext>
            </a:extLst>
          </p:cNvPr>
          <p:cNvCxnSpPr>
            <a:cxnSpLocks/>
          </p:cNvCxnSpPr>
          <p:nvPr/>
        </p:nvCxnSpPr>
        <p:spPr>
          <a:xfrm>
            <a:off x="5190495" y="3737494"/>
            <a:ext cx="3053682" cy="566454"/>
          </a:xfrm>
          <a:prstGeom prst="line">
            <a:avLst/>
          </a:prstGeom>
          <a:ln w="12700">
            <a:solidFill>
              <a:srgbClr val="1B2A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DB611B74-BD56-4662-ACC2-0170017D725B}"/>
              </a:ext>
            </a:extLst>
          </p:cNvPr>
          <p:cNvSpPr/>
          <p:nvPr/>
        </p:nvSpPr>
        <p:spPr>
          <a:xfrm>
            <a:off x="5190207" y="4206949"/>
            <a:ext cx="189867" cy="329609"/>
          </a:xfrm>
          <a:custGeom>
            <a:avLst/>
            <a:gdLst>
              <a:gd name="connsiteX0" fmla="*/ 189867 w 189867"/>
              <a:gd name="connsiteY0" fmla="*/ 9113 h 329609"/>
              <a:gd name="connsiteX1" fmla="*/ 188348 w 189867"/>
              <a:gd name="connsiteY1" fmla="*/ 329609 h 329609"/>
              <a:gd name="connsiteX2" fmla="*/ 0 w 189867"/>
              <a:gd name="connsiteY2" fmla="*/ 297711 h 329609"/>
              <a:gd name="connsiteX3" fmla="*/ 4557 w 189867"/>
              <a:gd name="connsiteY3" fmla="*/ 0 h 329609"/>
              <a:gd name="connsiteX4" fmla="*/ 189867 w 189867"/>
              <a:gd name="connsiteY4" fmla="*/ 9113 h 32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867" h="329609">
                <a:moveTo>
                  <a:pt x="189867" y="9113"/>
                </a:moveTo>
                <a:cubicBezTo>
                  <a:pt x="189361" y="115945"/>
                  <a:pt x="188854" y="222777"/>
                  <a:pt x="188348" y="329609"/>
                </a:cubicBezTo>
                <a:lnTo>
                  <a:pt x="0" y="297711"/>
                </a:lnTo>
                <a:lnTo>
                  <a:pt x="4557" y="0"/>
                </a:lnTo>
                <a:lnTo>
                  <a:pt x="189867" y="911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5193AFAA-05DF-4367-8716-F1F8E9DC3E02}"/>
              </a:ext>
            </a:extLst>
          </p:cNvPr>
          <p:cNvSpPr/>
          <p:nvPr/>
        </p:nvSpPr>
        <p:spPr>
          <a:xfrm>
            <a:off x="5188268" y="3863340"/>
            <a:ext cx="195262" cy="348615"/>
          </a:xfrm>
          <a:custGeom>
            <a:avLst/>
            <a:gdLst>
              <a:gd name="connsiteX0" fmla="*/ 0 w 195262"/>
              <a:gd name="connsiteY0" fmla="*/ 0 h 348615"/>
              <a:gd name="connsiteX1" fmla="*/ 130492 w 195262"/>
              <a:gd name="connsiteY1" fmla="*/ 69533 h 348615"/>
              <a:gd name="connsiteX2" fmla="*/ 195262 w 195262"/>
              <a:gd name="connsiteY2" fmla="*/ 83820 h 348615"/>
              <a:gd name="connsiteX3" fmla="*/ 193357 w 195262"/>
              <a:gd name="connsiteY3" fmla="*/ 348615 h 348615"/>
              <a:gd name="connsiteX4" fmla="*/ 3810 w 195262"/>
              <a:gd name="connsiteY4" fmla="*/ 340043 h 348615"/>
              <a:gd name="connsiteX5" fmla="*/ 0 w 195262"/>
              <a:gd name="connsiteY5" fmla="*/ 0 h 34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262" h="348615">
                <a:moveTo>
                  <a:pt x="0" y="0"/>
                </a:moveTo>
                <a:lnTo>
                  <a:pt x="130492" y="69533"/>
                </a:lnTo>
                <a:lnTo>
                  <a:pt x="195262" y="83820"/>
                </a:lnTo>
                <a:lnTo>
                  <a:pt x="193357" y="348615"/>
                </a:lnTo>
                <a:lnTo>
                  <a:pt x="3810" y="340043"/>
                </a:lnTo>
                <a:cubicBezTo>
                  <a:pt x="4127" y="227965"/>
                  <a:pt x="4445" y="115888"/>
                  <a:pt x="0" y="0"/>
                </a:cubicBezTo>
                <a:close/>
              </a:path>
            </a:pathLst>
          </a:custGeom>
          <a:solidFill>
            <a:srgbClr val="00B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6FFD5A9-F4D0-4BE2-9A09-175C18FE82B8}"/>
              </a:ext>
            </a:extLst>
          </p:cNvPr>
          <p:cNvSpPr txBox="1"/>
          <p:nvPr/>
        </p:nvSpPr>
        <p:spPr>
          <a:xfrm>
            <a:off x="4572000" y="6172200"/>
            <a:ext cx="433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i="1" dirty="0"/>
              <a:t>The more the </a:t>
            </a:r>
            <a:r>
              <a:rPr lang="fr-CH" sz="1600" i="1" dirty="0" err="1"/>
              <a:t>elements</a:t>
            </a:r>
            <a:r>
              <a:rPr lang="fr-CH" sz="1600" i="1" dirty="0"/>
              <a:t> the more the </a:t>
            </a:r>
            <a:r>
              <a:rPr lang="fr-CH" sz="1600" i="1" dirty="0" err="1"/>
              <a:t>complexity</a:t>
            </a:r>
            <a:endParaRPr lang="fr-CH" sz="1600" i="1" dirty="0"/>
          </a:p>
          <a:p>
            <a:pPr algn="ctr"/>
            <a:r>
              <a:rPr lang="fr-CH" sz="1600" i="1" dirty="0">
                <a:sym typeface="Wingdings" panose="05000000000000000000" pitchFamily="2" charset="2"/>
              </a:rPr>
              <a:t></a:t>
            </a:r>
            <a:r>
              <a:rPr lang="fr-CH" sz="1600" i="1" dirty="0"/>
              <a:t> ECD </a:t>
            </a:r>
            <a:r>
              <a:rPr lang="fr-CH" sz="1600" i="1" dirty="0" err="1"/>
              <a:t>window</a:t>
            </a:r>
            <a:r>
              <a:rPr lang="fr-CH" sz="1600" i="1" dirty="0"/>
              <a:t> </a:t>
            </a:r>
            <a:r>
              <a:rPr lang="fr-CH" sz="1600" i="1" dirty="0" err="1"/>
              <a:t>narrows</a:t>
            </a:r>
            <a:endParaRPr lang="en-US" sz="1600" i="1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D8929DA-57E7-4D4B-85A8-22A2C2061B4A}"/>
              </a:ext>
            </a:extLst>
          </p:cNvPr>
          <p:cNvSpPr txBox="1"/>
          <p:nvPr/>
        </p:nvSpPr>
        <p:spPr>
          <a:xfrm>
            <a:off x="152400" y="1524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u="sng" dirty="0"/>
              <a:t>Applications of </a:t>
            </a:r>
            <a:r>
              <a:rPr lang="fr-CH" sz="3200" u="sng" dirty="0" err="1"/>
              <a:t>electrodeposition</a:t>
            </a:r>
            <a:r>
              <a:rPr lang="fr-CH" sz="3200" u="sng" dirty="0"/>
              <a:t> (</a:t>
            </a:r>
            <a:r>
              <a:rPr lang="fr-CH" sz="3200" u="sng" dirty="0" err="1"/>
              <a:t>electroplating</a:t>
            </a:r>
            <a:r>
              <a:rPr lang="fr-CH" sz="3200" u="sng" dirty="0"/>
              <a:t>) </a:t>
            </a:r>
            <a:endParaRPr lang="en-US" sz="3200" u="sng" dirty="0"/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4E4AEEAF-56F6-4F5F-8177-A6C9E7302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39</a:t>
            </a:fld>
            <a:endParaRPr lang="en-US" sz="1800"/>
          </a:p>
        </p:txBody>
      </p:sp>
      <p:sp>
        <p:nvSpPr>
          <p:cNvPr id="42" name="TextBox 21">
            <a:extLst>
              <a:ext uri="{FF2B5EF4-FFF2-40B4-BE49-F238E27FC236}">
                <a16:creationId xmlns:a16="http://schemas.microsoft.com/office/drawing/2014/main" id="{0B427F0B-DB45-42F7-AFD6-9966C8AA6300}"/>
              </a:ext>
            </a:extLst>
          </p:cNvPr>
          <p:cNvSpPr txBox="1"/>
          <p:nvPr/>
        </p:nvSpPr>
        <p:spPr>
          <a:xfrm>
            <a:off x="381000" y="17526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aqueous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electrolytes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Pourbaix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diagrams</a:t>
            </a:r>
            <a:r>
              <a:rPr lang="de-CH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de-CH" sz="2000" i="1" dirty="0" err="1"/>
              <a:t>Thermodynamically</a:t>
            </a:r>
            <a:r>
              <a:rPr lang="de-CH" sz="2000" i="1" dirty="0"/>
              <a:t> </a:t>
            </a:r>
            <a:r>
              <a:rPr lang="de-CH" sz="2000" i="1" dirty="0" err="1"/>
              <a:t>stable</a:t>
            </a:r>
            <a:r>
              <a:rPr lang="de-CH" sz="2000" i="1" dirty="0"/>
              <a:t> </a:t>
            </a:r>
            <a:r>
              <a:rPr lang="de-CH" sz="2000" i="1" dirty="0" err="1"/>
              <a:t>phases</a:t>
            </a:r>
            <a:r>
              <a:rPr lang="de-CH" sz="2000" i="1" dirty="0"/>
              <a:t> = f(E, pH)</a:t>
            </a:r>
          </a:p>
        </p:txBody>
      </p:sp>
    </p:spTree>
    <p:extLst>
      <p:ext uri="{BB962C8B-B14F-4D97-AF65-F5344CB8AC3E}">
        <p14:creationId xmlns:p14="http://schemas.microsoft.com/office/powerpoint/2010/main" val="2112864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 err="1"/>
              <a:t>Substractive</a:t>
            </a:r>
            <a:r>
              <a:rPr lang="fr-CH" sz="3200" dirty="0"/>
              <a:t>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F39CB4-B62A-4659-99DF-6FE4D0DC6491}"/>
              </a:ext>
            </a:extLst>
          </p:cNvPr>
          <p:cNvSpPr/>
          <p:nvPr/>
        </p:nvSpPr>
        <p:spPr>
          <a:xfrm>
            <a:off x="-5608" y="539999"/>
            <a:ext cx="4577607" cy="5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Electrolytic</a:t>
            </a:r>
            <a:r>
              <a:rPr lang="fr-CH" sz="2000" dirty="0">
                <a:solidFill>
                  <a:schemeClr val="tx1"/>
                </a:solidFill>
              </a:rPr>
              <a:t> dissolution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C475F-2436-4BFB-A27C-974912AC3FBD}"/>
              </a:ext>
            </a:extLst>
          </p:cNvPr>
          <p:cNvSpPr/>
          <p:nvPr/>
        </p:nvSpPr>
        <p:spPr>
          <a:xfrm>
            <a:off x="4564800" y="539999"/>
            <a:ext cx="4579200" cy="54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dissolution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0CE92145-F967-473D-AC3A-8A69547BE67A}"/>
                  </a:ext>
                </a:extLst>
              </p:cNvPr>
              <p:cNvSpPr txBox="1"/>
              <p:nvPr/>
            </p:nvSpPr>
            <p:spPr>
              <a:xfrm>
                <a:off x="228601" y="1295400"/>
                <a:ext cx="8686800" cy="1876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Faradaic current converts solid compounds from an electrode surface into solvated species. </a:t>
                </a:r>
              </a:p>
              <a:p>
                <a:pPr algn="ctr"/>
                <a:r>
                  <a:rPr lang="en-US" sz="2000" dirty="0"/>
                  <a:t>Typically anodic / oxidation: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𝑠𝑜𝑙𝑖𝑑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𝑠𝑜𝑙𝑣𝑎𝑡𝑒𝑑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algn="ctr"/>
                <a:endParaRPr lang="en-US" sz="2000" dirty="0"/>
              </a:p>
              <a:p>
                <a:pPr algn="ctr"/>
                <a:r>
                  <a:rPr lang="en-US" sz="2000" dirty="0"/>
                  <a:t>Rarely cathodic / reduction: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𝑠𝑜𝑙𝑖𝑑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𝑠𝑜𝑙𝑣𝑎𝑡𝑒𝑑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0CE92145-F967-473D-AC3A-8A69547BE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295400"/>
                <a:ext cx="8686800" cy="1876539"/>
              </a:xfrm>
              <a:prstGeom prst="rect">
                <a:avLst/>
              </a:prstGeom>
              <a:blipFill>
                <a:blip r:embed="rId2"/>
                <a:stretch>
                  <a:fillRect t="-2932" b="-2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8B42BB2C-9869-47FB-885B-1A2C57C5E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4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61169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ZoneTexte 51">
            <a:extLst>
              <a:ext uri="{FF2B5EF4-FFF2-40B4-BE49-F238E27FC236}">
                <a16:creationId xmlns:a16="http://schemas.microsoft.com/office/drawing/2014/main" id="{1980B5EC-96AE-477B-B13B-249EB781AE4B}"/>
              </a:ext>
            </a:extLst>
          </p:cNvPr>
          <p:cNvSpPr txBox="1"/>
          <p:nvPr/>
        </p:nvSpPr>
        <p:spPr>
          <a:xfrm>
            <a:off x="304800" y="1042792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electrodeposited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9" name="Image 88">
            <a:extLst>
              <a:ext uri="{FF2B5EF4-FFF2-40B4-BE49-F238E27FC236}">
                <a16:creationId xmlns:a16="http://schemas.microsoft.com/office/drawing/2014/main" id="{A264F6AD-2786-4A70-A2F9-2663A6A74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90" y="1522230"/>
            <a:ext cx="7458421" cy="5272085"/>
          </a:xfrm>
          <a:prstGeom prst="rect">
            <a:avLst/>
          </a:prstGeom>
        </p:spPr>
      </p:pic>
      <p:sp>
        <p:nvSpPr>
          <p:cNvPr id="91" name="ZoneTexte 90">
            <a:extLst>
              <a:ext uri="{FF2B5EF4-FFF2-40B4-BE49-F238E27FC236}">
                <a16:creationId xmlns:a16="http://schemas.microsoft.com/office/drawing/2014/main" id="{5C44B5DF-F45A-4437-9823-8677D4277197}"/>
              </a:ext>
            </a:extLst>
          </p:cNvPr>
          <p:cNvSpPr txBox="1"/>
          <p:nvPr/>
        </p:nvSpPr>
        <p:spPr>
          <a:xfrm>
            <a:off x="152400" y="1524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u="sng" dirty="0"/>
              <a:t>Applications of </a:t>
            </a:r>
            <a:r>
              <a:rPr lang="fr-CH" sz="3200" u="sng" dirty="0" err="1"/>
              <a:t>electrodeposition</a:t>
            </a:r>
            <a:r>
              <a:rPr lang="fr-CH" sz="3200" u="sng" dirty="0"/>
              <a:t> (</a:t>
            </a:r>
            <a:r>
              <a:rPr lang="fr-CH" sz="3200" u="sng" dirty="0" err="1"/>
              <a:t>electroplating</a:t>
            </a:r>
            <a:r>
              <a:rPr lang="fr-CH" sz="3200" u="sng" dirty="0"/>
              <a:t>) </a:t>
            </a:r>
            <a:endParaRPr lang="en-US" sz="3200" u="sng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3F28E7C-7C80-4D12-B82B-D435B59C8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40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3379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ZoneTexte 51">
            <a:extLst>
              <a:ext uri="{FF2B5EF4-FFF2-40B4-BE49-F238E27FC236}">
                <a16:creationId xmlns:a16="http://schemas.microsoft.com/office/drawing/2014/main" id="{1980B5EC-96AE-477B-B13B-249EB781AE4B}"/>
              </a:ext>
            </a:extLst>
          </p:cNvPr>
          <p:cNvSpPr txBox="1"/>
          <p:nvPr/>
        </p:nvSpPr>
        <p:spPr>
          <a:xfrm>
            <a:off x="304800" y="1042792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electrodeposited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3910A3D2-B6D0-48D7-A7A8-5689A76E0ACA}"/>
              </a:ext>
            </a:extLst>
          </p:cNvPr>
          <p:cNvGrpSpPr/>
          <p:nvPr/>
        </p:nvGrpSpPr>
        <p:grpSpPr>
          <a:xfrm>
            <a:off x="842790" y="1522230"/>
            <a:ext cx="7458421" cy="5272085"/>
            <a:chOff x="-1939483" y="265130"/>
            <a:chExt cx="7458421" cy="5272085"/>
          </a:xfrm>
        </p:grpSpPr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BE60618A-6763-49BF-829B-94D53EDFD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9483" y="265130"/>
              <a:ext cx="7458421" cy="5272085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EC9DDEE-52F4-467C-9866-7DA06B8FC11C}"/>
                </a:ext>
              </a:extLst>
            </p:cNvPr>
            <p:cNvSpPr/>
            <p:nvPr/>
          </p:nvSpPr>
          <p:spPr>
            <a:xfrm>
              <a:off x="-899753" y="3960322"/>
              <a:ext cx="5762146" cy="856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B823A962-7E09-4F28-837E-3626B4EFB356}"/>
                </a:ext>
              </a:extLst>
            </p:cNvPr>
            <p:cNvSpPr/>
            <p:nvPr/>
          </p:nvSpPr>
          <p:spPr>
            <a:xfrm>
              <a:off x="-594953" y="3424700"/>
              <a:ext cx="5762146" cy="856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383E1D9-F3A4-494F-AB2E-68D0FCA66863}"/>
                </a:ext>
              </a:extLst>
            </p:cNvPr>
            <p:cNvSpPr/>
            <p:nvPr/>
          </p:nvSpPr>
          <p:spPr>
            <a:xfrm>
              <a:off x="-1594941" y="3055214"/>
              <a:ext cx="1890573" cy="1235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2E2E930-8559-4A83-92A6-E40EDD9F9E3B}"/>
                </a:ext>
              </a:extLst>
            </p:cNvPr>
            <p:cNvSpPr/>
            <p:nvPr/>
          </p:nvSpPr>
          <p:spPr>
            <a:xfrm>
              <a:off x="3994975" y="3042244"/>
              <a:ext cx="1190146" cy="856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5833B53-B861-4F22-A58C-2387C4663362}"/>
                </a:ext>
              </a:extLst>
            </p:cNvPr>
            <p:cNvSpPr/>
            <p:nvPr/>
          </p:nvSpPr>
          <p:spPr>
            <a:xfrm>
              <a:off x="4366623" y="1143000"/>
              <a:ext cx="864324" cy="2507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9F11F67-DF00-4525-8CB2-F09A52BBB25B}"/>
                </a:ext>
              </a:extLst>
            </p:cNvPr>
            <p:cNvSpPr/>
            <p:nvPr/>
          </p:nvSpPr>
          <p:spPr>
            <a:xfrm>
              <a:off x="2709624" y="1457174"/>
              <a:ext cx="1814165" cy="838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47E7DFB-F845-412D-B587-5EA4913EB27A}"/>
                </a:ext>
              </a:extLst>
            </p:cNvPr>
            <p:cNvSpPr/>
            <p:nvPr/>
          </p:nvSpPr>
          <p:spPr>
            <a:xfrm>
              <a:off x="-1572453" y="1196954"/>
              <a:ext cx="1267653" cy="1927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A1E676B-366D-4B85-9C6E-0D8280A1AF6E}"/>
                </a:ext>
              </a:extLst>
            </p:cNvPr>
            <p:cNvSpPr/>
            <p:nvPr/>
          </p:nvSpPr>
          <p:spPr>
            <a:xfrm>
              <a:off x="-1335889" y="2226603"/>
              <a:ext cx="1267653" cy="1927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A082789E-34BF-42E3-899E-1597515BFD7A}"/>
                </a:ext>
              </a:extLst>
            </p:cNvPr>
            <p:cNvSpPr txBox="1"/>
            <p:nvPr/>
          </p:nvSpPr>
          <p:spPr>
            <a:xfrm>
              <a:off x="-1277891" y="3941167"/>
              <a:ext cx="64841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endParaRPr lang="de-CH" sz="1800" b="1" i="1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BC5933F-E239-419B-BBA3-29C302A1C77B}"/>
              </a:ext>
            </a:extLst>
          </p:cNvPr>
          <p:cNvSpPr txBox="1"/>
          <p:nvPr/>
        </p:nvSpPr>
        <p:spPr>
          <a:xfrm>
            <a:off x="1631236" y="4765878"/>
            <a:ext cx="58815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dirty="0"/>
              <a:t>Transition metals, metals, semi-metals and metalloids</a:t>
            </a:r>
            <a:endParaRPr lang="en-US" dirty="0"/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7AD55D6A-AA65-4E0B-A90F-AB42B3217EAE}"/>
              </a:ext>
            </a:extLst>
          </p:cNvPr>
          <p:cNvSpPr txBox="1"/>
          <p:nvPr/>
        </p:nvSpPr>
        <p:spPr>
          <a:xfrm>
            <a:off x="152400" y="1524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u="sng" dirty="0"/>
              <a:t>Applications of </a:t>
            </a:r>
            <a:r>
              <a:rPr lang="fr-CH" sz="3200" u="sng" dirty="0" err="1"/>
              <a:t>electrodeposition</a:t>
            </a:r>
            <a:r>
              <a:rPr lang="fr-CH" sz="3200" u="sng" dirty="0"/>
              <a:t> (</a:t>
            </a:r>
            <a:r>
              <a:rPr lang="fr-CH" sz="3200" u="sng" dirty="0" err="1"/>
              <a:t>electroplating</a:t>
            </a:r>
            <a:r>
              <a:rPr lang="fr-CH" sz="3200" u="sng" dirty="0"/>
              <a:t>) </a:t>
            </a:r>
            <a:endParaRPr lang="en-US" sz="3200" u="sng" dirty="0"/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7CDA79FC-7259-4FF5-A03B-D10F0B6EC7CF}"/>
              </a:ext>
            </a:extLst>
          </p:cNvPr>
          <p:cNvSpPr txBox="1"/>
          <p:nvPr/>
        </p:nvSpPr>
        <p:spPr>
          <a:xfrm>
            <a:off x="990600" y="4744978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Electrodeposited</a:t>
            </a:r>
            <a:r>
              <a:rPr lang="fr-C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C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aqueous</a:t>
            </a:r>
            <a:r>
              <a:rPr lang="fr-C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electrolytes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8ADF59FA-D6AD-4549-8BC5-923DAC9A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41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158769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ZoneTexte 51">
            <a:extLst>
              <a:ext uri="{FF2B5EF4-FFF2-40B4-BE49-F238E27FC236}">
                <a16:creationId xmlns:a16="http://schemas.microsoft.com/office/drawing/2014/main" id="{1980B5EC-96AE-477B-B13B-249EB781AE4B}"/>
              </a:ext>
            </a:extLst>
          </p:cNvPr>
          <p:cNvSpPr txBox="1"/>
          <p:nvPr/>
        </p:nvSpPr>
        <p:spPr>
          <a:xfrm>
            <a:off x="304800" y="1042792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electrodeposited</a:t>
            </a:r>
            <a:r>
              <a:rPr lang="fr-C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8006712A-9B8E-48C9-8002-0B1207538E61}"/>
              </a:ext>
            </a:extLst>
          </p:cNvPr>
          <p:cNvGrpSpPr/>
          <p:nvPr/>
        </p:nvGrpSpPr>
        <p:grpSpPr>
          <a:xfrm>
            <a:off x="842790" y="1522230"/>
            <a:ext cx="7458421" cy="5272085"/>
            <a:chOff x="-1159532" y="-1191427"/>
            <a:chExt cx="7458421" cy="5272085"/>
          </a:xfrm>
        </p:grpSpPr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C40C8E7E-FA28-4B0B-9FD7-1ADE42235F4E}"/>
                </a:ext>
              </a:extLst>
            </p:cNvPr>
            <p:cNvGrpSpPr/>
            <p:nvPr/>
          </p:nvGrpSpPr>
          <p:grpSpPr>
            <a:xfrm>
              <a:off x="-1159532" y="-1191427"/>
              <a:ext cx="7458421" cy="5272085"/>
              <a:chOff x="-1939483" y="265130"/>
              <a:chExt cx="7458421" cy="5272085"/>
            </a:xfrm>
          </p:grpSpPr>
          <p:pic>
            <p:nvPicPr>
              <p:cNvPr id="109" name="Image 108">
                <a:extLst>
                  <a:ext uri="{FF2B5EF4-FFF2-40B4-BE49-F238E27FC236}">
                    <a16:creationId xmlns:a16="http://schemas.microsoft.com/office/drawing/2014/main" id="{C2DE1909-7B34-4270-94D2-FADB52F15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939483" y="265130"/>
                <a:ext cx="7458421" cy="5272085"/>
              </a:xfrm>
              <a:prstGeom prst="rect">
                <a:avLst/>
              </a:prstGeom>
            </p:spPr>
          </p:pic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2267C9F-6849-428B-83E3-C93EB3ACB992}"/>
                  </a:ext>
                </a:extLst>
              </p:cNvPr>
              <p:cNvSpPr/>
              <p:nvPr/>
            </p:nvSpPr>
            <p:spPr>
              <a:xfrm>
                <a:off x="-476141" y="3424701"/>
                <a:ext cx="5643333" cy="552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18DC3A12-024C-40E6-AAF4-CD80AE463395}"/>
                  </a:ext>
                </a:extLst>
              </p:cNvPr>
              <p:cNvSpPr/>
              <p:nvPr/>
            </p:nvSpPr>
            <p:spPr>
              <a:xfrm>
                <a:off x="-1188574" y="3055214"/>
                <a:ext cx="408623" cy="7635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1811C47-F79D-48BB-B175-FDBB4615A0AC}"/>
                  </a:ext>
                </a:extLst>
              </p:cNvPr>
              <p:cNvSpPr/>
              <p:nvPr/>
            </p:nvSpPr>
            <p:spPr>
              <a:xfrm>
                <a:off x="4000951" y="3042244"/>
                <a:ext cx="1190146" cy="8561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10991A4-9A02-4935-A239-043D0F09FE80}"/>
                  </a:ext>
                </a:extLst>
              </p:cNvPr>
              <p:cNvSpPr/>
              <p:nvPr/>
            </p:nvSpPr>
            <p:spPr>
              <a:xfrm>
                <a:off x="4366623" y="1143000"/>
                <a:ext cx="864324" cy="25076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208F9F0-A068-445A-A0ED-1582BC142B86}"/>
                  </a:ext>
                </a:extLst>
              </p:cNvPr>
              <p:cNvSpPr/>
              <p:nvPr/>
            </p:nvSpPr>
            <p:spPr>
              <a:xfrm>
                <a:off x="2709624" y="1470053"/>
                <a:ext cx="1814165" cy="4654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34F0AFA-AC3D-4193-81DC-94CA376772B3}"/>
                  </a:ext>
                </a:extLst>
              </p:cNvPr>
              <p:cNvSpPr/>
              <p:nvPr/>
            </p:nvSpPr>
            <p:spPr>
              <a:xfrm>
                <a:off x="-1572453" y="1161935"/>
                <a:ext cx="1267653" cy="3907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6188BA5-A11E-4C1A-B93E-109327DBDB1C}"/>
                  </a:ext>
                </a:extLst>
              </p:cNvPr>
              <p:cNvSpPr/>
              <p:nvPr/>
            </p:nvSpPr>
            <p:spPr>
              <a:xfrm>
                <a:off x="-1188574" y="2314502"/>
                <a:ext cx="756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11BD617-4AF3-4A6C-86C1-68BA65F1D312}"/>
                </a:ext>
              </a:extLst>
            </p:cNvPr>
            <p:cNvSpPr/>
            <p:nvPr/>
          </p:nvSpPr>
          <p:spPr>
            <a:xfrm>
              <a:off x="4396657" y="382883"/>
              <a:ext cx="1228336" cy="4654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AEFC03E-CD9B-42CC-A34E-49544D2FF952}"/>
                </a:ext>
              </a:extLst>
            </p:cNvPr>
            <p:cNvSpPr/>
            <p:nvPr/>
          </p:nvSpPr>
          <p:spPr>
            <a:xfrm>
              <a:off x="-387896" y="37732"/>
              <a:ext cx="875576" cy="441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BBD8AA9-749A-4D7F-B749-4A01E2FBB2FC}"/>
                </a:ext>
              </a:extLst>
            </p:cNvPr>
            <p:cNvSpPr/>
            <p:nvPr/>
          </p:nvSpPr>
          <p:spPr>
            <a:xfrm>
              <a:off x="340083" y="1224092"/>
              <a:ext cx="366217" cy="738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993B924-D22E-4893-A303-67022B79F8B5}"/>
                </a:ext>
              </a:extLst>
            </p:cNvPr>
            <p:cNvSpPr/>
            <p:nvPr/>
          </p:nvSpPr>
          <p:spPr>
            <a:xfrm>
              <a:off x="-774567" y="1967415"/>
              <a:ext cx="366217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059C07D-99D0-4E4A-B3AE-226ECB0D8E66}"/>
                </a:ext>
              </a:extLst>
            </p:cNvPr>
            <p:cNvSpPr/>
            <p:nvPr/>
          </p:nvSpPr>
          <p:spPr>
            <a:xfrm>
              <a:off x="340082" y="2521131"/>
              <a:ext cx="366217" cy="437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0F4473E3-DD18-4D5D-A50F-C30B6443C665}"/>
                </a:ext>
              </a:extLst>
            </p:cNvPr>
            <p:cNvSpPr/>
            <p:nvPr/>
          </p:nvSpPr>
          <p:spPr>
            <a:xfrm>
              <a:off x="1465485" y="2964515"/>
              <a:ext cx="4061264" cy="375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C6F4EA9-2614-4F2D-9B66-A583127F9BB0}"/>
                </a:ext>
              </a:extLst>
            </p:cNvPr>
            <p:cNvSpPr/>
            <p:nvPr/>
          </p:nvSpPr>
          <p:spPr>
            <a:xfrm>
              <a:off x="2933243" y="2517840"/>
              <a:ext cx="366217" cy="437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DCE3FFF-10CB-4EEB-A0F6-57133AC9DF70}"/>
                </a:ext>
              </a:extLst>
            </p:cNvPr>
            <p:cNvSpPr/>
            <p:nvPr/>
          </p:nvSpPr>
          <p:spPr>
            <a:xfrm>
              <a:off x="-21740" y="2958800"/>
              <a:ext cx="1096740" cy="375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D3210CF-3A5B-4343-BEAA-F79D98A58871}"/>
                </a:ext>
              </a:extLst>
            </p:cNvPr>
            <p:cNvSpPr/>
            <p:nvPr/>
          </p:nvSpPr>
          <p:spPr>
            <a:xfrm>
              <a:off x="1456002" y="2517840"/>
              <a:ext cx="366217" cy="437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4A9FF4A-D233-4848-BA05-9C44E5A2A285}"/>
                </a:ext>
              </a:extLst>
            </p:cNvPr>
            <p:cNvSpPr/>
            <p:nvPr/>
          </p:nvSpPr>
          <p:spPr>
            <a:xfrm>
              <a:off x="3669030" y="2569031"/>
              <a:ext cx="1096740" cy="437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04994A7A-B1A5-47C2-80AA-29555F29AF86}"/>
                </a:ext>
              </a:extLst>
            </p:cNvPr>
            <p:cNvSpPr/>
            <p:nvPr/>
          </p:nvSpPr>
          <p:spPr>
            <a:xfrm>
              <a:off x="5149912" y="2527147"/>
              <a:ext cx="366217" cy="437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" name="ZoneTexte 116">
            <a:extLst>
              <a:ext uri="{FF2B5EF4-FFF2-40B4-BE49-F238E27FC236}">
                <a16:creationId xmlns:a16="http://schemas.microsoft.com/office/drawing/2014/main" id="{D77A68A8-30FD-4418-9810-D7F9A2597D0F}"/>
              </a:ext>
            </a:extLst>
          </p:cNvPr>
          <p:cNvSpPr txBox="1"/>
          <p:nvPr/>
        </p:nvSpPr>
        <p:spPr>
          <a:xfrm>
            <a:off x="990600" y="4744978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Molten</a:t>
            </a:r>
            <a:r>
              <a:rPr lang="fr-C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salts</a:t>
            </a:r>
            <a:r>
              <a:rPr lang="fr-C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CH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</a:t>
            </a:r>
            <a:r>
              <a:rPr lang="fr-C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solvents</a:t>
            </a:r>
            <a:r>
              <a:rPr lang="fr-C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CH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ionic</a:t>
            </a:r>
            <a:r>
              <a:rPr lang="fr-C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1BE9D262-570F-41FD-9AAD-8D42CCE956F3}"/>
              </a:ext>
            </a:extLst>
          </p:cNvPr>
          <p:cNvSpPr txBox="1"/>
          <p:nvPr/>
        </p:nvSpPr>
        <p:spPr>
          <a:xfrm>
            <a:off x="152400" y="1524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u="sng" dirty="0"/>
              <a:t>Applications of </a:t>
            </a:r>
            <a:r>
              <a:rPr lang="fr-CH" sz="3200" u="sng" dirty="0" err="1"/>
              <a:t>electrodeposition</a:t>
            </a:r>
            <a:r>
              <a:rPr lang="fr-CH" sz="3200" u="sng" dirty="0"/>
              <a:t> (</a:t>
            </a:r>
            <a:r>
              <a:rPr lang="fr-CH" sz="3200" u="sng" dirty="0" err="1"/>
              <a:t>electroplating</a:t>
            </a:r>
            <a:r>
              <a:rPr lang="fr-CH" sz="3200" u="sng" dirty="0"/>
              <a:t>) </a:t>
            </a:r>
            <a:endParaRPr lang="en-US" sz="3200" u="sng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547229D-3B27-47C2-88AB-A2026BEB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42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82350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0C7AAAF-6D8A-4BDF-935E-1B13C286684A}"/>
              </a:ext>
            </a:extLst>
          </p:cNvPr>
          <p:cNvSpPr txBox="1"/>
          <p:nvPr/>
        </p:nvSpPr>
        <p:spPr>
          <a:xfrm>
            <a:off x="152400" y="1524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u="sng" dirty="0"/>
              <a:t>Organisation of the lecture</a:t>
            </a:r>
            <a:endParaRPr lang="en-US" sz="3200" u="sng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4A9806-1638-494C-B3B2-335A2FE72C7C}"/>
              </a:ext>
            </a:extLst>
          </p:cNvPr>
          <p:cNvSpPr txBox="1"/>
          <p:nvPr/>
        </p:nvSpPr>
        <p:spPr>
          <a:xfrm>
            <a:off x="304800" y="1066800"/>
            <a:ext cx="853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 err="1"/>
              <a:t>Chapter</a:t>
            </a:r>
            <a:r>
              <a:rPr lang="fr-CH" sz="2000" dirty="0"/>
              <a:t> 1: </a:t>
            </a:r>
            <a:r>
              <a:rPr lang="fr-CH" sz="2000" dirty="0" err="1"/>
              <a:t>Atomistic</a:t>
            </a:r>
            <a:r>
              <a:rPr lang="fr-CH" sz="2000" dirty="0"/>
              <a:t> and </a:t>
            </a:r>
            <a:r>
              <a:rPr lang="fr-CH" sz="2000" dirty="0" err="1"/>
              <a:t>kinetic</a:t>
            </a:r>
            <a:r>
              <a:rPr lang="fr-CH" sz="2000" dirty="0"/>
              <a:t> aspects of </a:t>
            </a:r>
            <a:r>
              <a:rPr lang="fr-CH" sz="2000" dirty="0" err="1"/>
              <a:t>electrodeposition</a:t>
            </a:r>
            <a:endParaRPr lang="fr-CH" sz="2000" dirty="0"/>
          </a:p>
          <a:p>
            <a:endParaRPr lang="fr-CH" sz="2000" dirty="0"/>
          </a:p>
          <a:p>
            <a:r>
              <a:rPr lang="fr-CH" sz="2000" dirty="0" err="1"/>
              <a:t>Chapter</a:t>
            </a:r>
            <a:r>
              <a:rPr lang="fr-CH" sz="2000" dirty="0"/>
              <a:t> 2: </a:t>
            </a:r>
            <a:r>
              <a:rPr lang="fr-CH" sz="2000" dirty="0" err="1"/>
              <a:t>Nucleation</a:t>
            </a:r>
            <a:r>
              <a:rPr lang="fr-CH" sz="2000" dirty="0"/>
              <a:t> and </a:t>
            </a:r>
            <a:r>
              <a:rPr lang="fr-CH" sz="2000" dirty="0" err="1"/>
              <a:t>growth</a:t>
            </a:r>
            <a:r>
              <a:rPr lang="fr-CH" sz="2000" dirty="0"/>
              <a:t> </a:t>
            </a:r>
            <a:r>
              <a:rPr lang="fr-CH" sz="2000" dirty="0" err="1"/>
              <a:t>mechanisms</a:t>
            </a:r>
            <a:r>
              <a:rPr lang="fr-CH" sz="2000" dirty="0"/>
              <a:t>, </a:t>
            </a:r>
            <a:r>
              <a:rPr lang="fr-CH" sz="2000" dirty="0" err="1"/>
              <a:t>effect</a:t>
            </a:r>
            <a:r>
              <a:rPr lang="fr-CH" sz="2000" dirty="0"/>
              <a:t> of ECD </a:t>
            </a:r>
            <a:r>
              <a:rPr lang="fr-CH" sz="2000" dirty="0" err="1"/>
              <a:t>parameters</a:t>
            </a:r>
            <a:endParaRPr lang="fr-CH" sz="2000" dirty="0"/>
          </a:p>
          <a:p>
            <a:endParaRPr lang="fr-CH" sz="2000" dirty="0"/>
          </a:p>
          <a:p>
            <a:r>
              <a:rPr lang="fr-CH" sz="2000" dirty="0" err="1"/>
              <a:t>Chapter</a:t>
            </a:r>
            <a:r>
              <a:rPr lang="fr-CH" sz="2000" dirty="0"/>
              <a:t> 3: </a:t>
            </a:r>
            <a:r>
              <a:rPr lang="fr-CH" sz="2000" dirty="0" err="1"/>
              <a:t>Electrodeposition</a:t>
            </a:r>
            <a:r>
              <a:rPr lang="fr-CH" sz="2000" dirty="0"/>
              <a:t> of </a:t>
            </a:r>
            <a:r>
              <a:rPr lang="fr-CH" sz="2000" dirty="0" err="1"/>
              <a:t>alloys</a:t>
            </a:r>
            <a:r>
              <a:rPr lang="fr-CH" sz="2000" dirty="0"/>
              <a:t> and </a:t>
            </a:r>
            <a:r>
              <a:rPr lang="fr-CH" sz="2000" dirty="0" err="1"/>
              <a:t>solid</a:t>
            </a:r>
            <a:r>
              <a:rPr lang="fr-CH" sz="2000" dirty="0"/>
              <a:t> solutions</a:t>
            </a:r>
          </a:p>
          <a:p>
            <a:endParaRPr lang="fr-CH" sz="2000" dirty="0"/>
          </a:p>
          <a:p>
            <a:r>
              <a:rPr lang="fr-CH" sz="2000" dirty="0" err="1"/>
              <a:t>Chapter</a:t>
            </a:r>
            <a:r>
              <a:rPr lang="fr-CH" sz="2000" dirty="0"/>
              <a:t> 4: Template-</a:t>
            </a:r>
            <a:r>
              <a:rPr lang="fr-CH" sz="2000" dirty="0" err="1"/>
              <a:t>assisted</a:t>
            </a:r>
            <a:r>
              <a:rPr lang="fr-CH" sz="2000" dirty="0"/>
              <a:t> </a:t>
            </a:r>
            <a:r>
              <a:rPr lang="fr-CH" sz="2000" dirty="0" err="1"/>
              <a:t>electrodeposition</a:t>
            </a:r>
            <a:r>
              <a:rPr lang="fr-CH" sz="2000" dirty="0"/>
              <a:t>: </a:t>
            </a:r>
            <a:r>
              <a:rPr lang="fr-CH" sz="2000" dirty="0" err="1"/>
              <a:t>from</a:t>
            </a:r>
            <a:r>
              <a:rPr lang="fr-CH" sz="2000" dirty="0"/>
              <a:t> 3D parts to nanostructures</a:t>
            </a:r>
          </a:p>
          <a:p>
            <a:endParaRPr lang="fr-CH" sz="2000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46EC48B-13F7-4276-B5A1-1083A76A0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43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55433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 err="1"/>
              <a:t>Substractive</a:t>
            </a:r>
            <a:r>
              <a:rPr lang="fr-CH" sz="3200" dirty="0"/>
              <a:t>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F39CB4-B62A-4659-99DF-6FE4D0DC6491}"/>
              </a:ext>
            </a:extLst>
          </p:cNvPr>
          <p:cNvSpPr/>
          <p:nvPr/>
        </p:nvSpPr>
        <p:spPr>
          <a:xfrm>
            <a:off x="-5608" y="539999"/>
            <a:ext cx="4577607" cy="5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Electrolytic</a:t>
            </a:r>
            <a:r>
              <a:rPr lang="fr-CH" sz="2000" dirty="0">
                <a:solidFill>
                  <a:schemeClr val="tx1"/>
                </a:solidFill>
              </a:rPr>
              <a:t> dissolution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C475F-2436-4BFB-A27C-974912AC3FBD}"/>
              </a:ext>
            </a:extLst>
          </p:cNvPr>
          <p:cNvSpPr/>
          <p:nvPr/>
        </p:nvSpPr>
        <p:spPr>
          <a:xfrm>
            <a:off x="4564800" y="539999"/>
            <a:ext cx="4579200" cy="54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dissolution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0CE92145-F967-473D-AC3A-8A69547BE67A}"/>
                  </a:ext>
                </a:extLst>
              </p:cNvPr>
              <p:cNvSpPr txBox="1"/>
              <p:nvPr/>
            </p:nvSpPr>
            <p:spPr>
              <a:xfrm>
                <a:off x="228601" y="1295400"/>
                <a:ext cx="8686800" cy="1199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Faradaic current converts solid compounds from an electrode surface into solvated species. </a:t>
                </a:r>
              </a:p>
              <a:p>
                <a:pPr algn="ctr"/>
                <a:r>
                  <a:rPr lang="en-US" sz="2000" dirty="0"/>
                  <a:t>Typically anodic / oxidation: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𝑠𝑜𝑙𝑖𝑑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𝑠𝑜𝑙𝑣𝑎𝑡𝑒𝑑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0CE92145-F967-473D-AC3A-8A69547BE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295400"/>
                <a:ext cx="8686800" cy="1199880"/>
              </a:xfrm>
              <a:prstGeom prst="rect">
                <a:avLst/>
              </a:prstGeom>
              <a:blipFill>
                <a:blip r:embed="rId2"/>
                <a:stretch>
                  <a:fillRect t="-4592"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CF5839E-36F5-44DF-AB72-E73C5D2758EA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 </a:t>
            </a:r>
            <a:r>
              <a:rPr lang="en-US" sz="1800" dirty="0"/>
              <a:t>Electropolishing, electrochemical machining, </a:t>
            </a:r>
            <a:r>
              <a:rPr lang="en-US" sz="1800" dirty="0" err="1"/>
              <a:t>electroleaching</a:t>
            </a:r>
            <a:r>
              <a:rPr lang="en-US" sz="1800" dirty="0"/>
              <a:t>, dealloying, surface cleaning/activation</a:t>
            </a:r>
            <a:endParaRPr lang="en-US" dirty="0"/>
          </a:p>
        </p:txBody>
      </p:sp>
      <p:pic>
        <p:nvPicPr>
          <p:cNvPr id="32" name="Picture 2" descr="Electropolishing [SubsTech]">
            <a:extLst>
              <a:ext uri="{FF2B5EF4-FFF2-40B4-BE49-F238E27FC236}">
                <a16:creationId xmlns:a16="http://schemas.microsoft.com/office/drawing/2014/main" id="{6D917E3F-FE95-48F5-8DFF-62AD5E3B2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8203" r="585" b="1825"/>
          <a:stretch/>
        </p:blipFill>
        <p:spPr bwMode="auto">
          <a:xfrm>
            <a:off x="1828800" y="3019551"/>
            <a:ext cx="5486400" cy="277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oneTexte 22">
            <a:extLst>
              <a:ext uri="{FF2B5EF4-FFF2-40B4-BE49-F238E27FC236}">
                <a16:creationId xmlns:a16="http://schemas.microsoft.com/office/drawing/2014/main" id="{5DEDAC43-A4BC-4ACF-8BD8-CD3A73AD2560}"/>
              </a:ext>
            </a:extLst>
          </p:cNvPr>
          <p:cNvSpPr txBox="1"/>
          <p:nvPr/>
        </p:nvSpPr>
        <p:spPr>
          <a:xfrm>
            <a:off x="2675721" y="2650219"/>
            <a:ext cx="3778159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Electropolishing</a:t>
            </a:r>
            <a:endParaRPr lang="en-US" sz="2400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36919A-6EC5-40C4-BAC6-DF40992A98E2}"/>
              </a:ext>
            </a:extLst>
          </p:cNvPr>
          <p:cNvSpPr/>
          <p:nvPr/>
        </p:nvSpPr>
        <p:spPr>
          <a:xfrm>
            <a:off x="1752600" y="2650220"/>
            <a:ext cx="56388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5D7C0A92-D9FD-44DA-B365-9F3CDD4C9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5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0747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 err="1"/>
              <a:t>Substractive</a:t>
            </a:r>
            <a:r>
              <a:rPr lang="fr-CH" sz="3200" dirty="0"/>
              <a:t>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F39CB4-B62A-4659-99DF-6FE4D0DC6491}"/>
              </a:ext>
            </a:extLst>
          </p:cNvPr>
          <p:cNvSpPr/>
          <p:nvPr/>
        </p:nvSpPr>
        <p:spPr>
          <a:xfrm>
            <a:off x="-5608" y="539999"/>
            <a:ext cx="4577607" cy="5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Electrolytic</a:t>
            </a:r>
            <a:r>
              <a:rPr lang="fr-CH" sz="2000" dirty="0">
                <a:solidFill>
                  <a:schemeClr val="tx1"/>
                </a:solidFill>
              </a:rPr>
              <a:t> dissolution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C475F-2436-4BFB-A27C-974912AC3FBD}"/>
              </a:ext>
            </a:extLst>
          </p:cNvPr>
          <p:cNvSpPr/>
          <p:nvPr/>
        </p:nvSpPr>
        <p:spPr>
          <a:xfrm>
            <a:off x="4564800" y="539999"/>
            <a:ext cx="4579200" cy="54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dissolution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0CE92145-F967-473D-AC3A-8A69547BE67A}"/>
                  </a:ext>
                </a:extLst>
              </p:cNvPr>
              <p:cNvSpPr txBox="1"/>
              <p:nvPr/>
            </p:nvSpPr>
            <p:spPr>
              <a:xfrm>
                <a:off x="228601" y="1295400"/>
                <a:ext cx="8686800" cy="1199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Faradaic current converts solid compounds from an electrode surface into solvated species. </a:t>
                </a:r>
              </a:p>
              <a:p>
                <a:pPr algn="ctr"/>
                <a:r>
                  <a:rPr lang="en-US" sz="2000" dirty="0"/>
                  <a:t>Typically anodic / oxidation: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𝑠𝑜𝑙𝑖𝑑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𝑠𝑜𝑙𝑣𝑎𝑡𝑒𝑑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0CE92145-F967-473D-AC3A-8A69547BE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295400"/>
                <a:ext cx="8686800" cy="1199880"/>
              </a:xfrm>
              <a:prstGeom prst="rect">
                <a:avLst/>
              </a:prstGeom>
              <a:blipFill>
                <a:blip r:embed="rId2"/>
                <a:stretch>
                  <a:fillRect t="-4592"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CF5839E-36F5-44DF-AB72-E73C5D2758EA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 </a:t>
            </a:r>
            <a:r>
              <a:rPr lang="en-US" sz="1800" dirty="0"/>
              <a:t>Electropolishing, electrochemical machining, </a:t>
            </a:r>
            <a:r>
              <a:rPr lang="en-US" sz="1800" dirty="0" err="1"/>
              <a:t>electroleaching</a:t>
            </a:r>
            <a:r>
              <a:rPr lang="en-US" sz="1800" dirty="0"/>
              <a:t>, dealloying, surface cleaning/activation</a:t>
            </a:r>
            <a:endParaRPr lang="en-US" dirty="0"/>
          </a:p>
        </p:txBody>
      </p:sp>
      <p:sp>
        <p:nvSpPr>
          <p:cNvPr id="33" name="ZoneTexte 22">
            <a:extLst>
              <a:ext uri="{FF2B5EF4-FFF2-40B4-BE49-F238E27FC236}">
                <a16:creationId xmlns:a16="http://schemas.microsoft.com/office/drawing/2014/main" id="{5DEDAC43-A4BC-4ACF-8BD8-CD3A73AD2560}"/>
              </a:ext>
            </a:extLst>
          </p:cNvPr>
          <p:cNvSpPr txBox="1"/>
          <p:nvPr/>
        </p:nvSpPr>
        <p:spPr>
          <a:xfrm>
            <a:off x="2675721" y="2650220"/>
            <a:ext cx="3778159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Electrochemical</a:t>
            </a:r>
            <a:r>
              <a:rPr lang="fr-CH" sz="2400" b="1" dirty="0"/>
              <a:t> </a:t>
            </a:r>
            <a:r>
              <a:rPr lang="fr-CH" sz="2400" b="1" dirty="0" err="1"/>
              <a:t>machining</a:t>
            </a:r>
            <a:endParaRPr lang="en-US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D57761-E3C7-4411-8762-9237D8A24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00" y="3048000"/>
            <a:ext cx="4416000" cy="294105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2505ACD-8083-43AB-949B-E7F909DD4EA4}"/>
              </a:ext>
            </a:extLst>
          </p:cNvPr>
          <p:cNvSpPr/>
          <p:nvPr/>
        </p:nvSpPr>
        <p:spPr>
          <a:xfrm>
            <a:off x="1752600" y="2650220"/>
            <a:ext cx="56388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D7E1887D-579C-4978-A708-2CC91A9D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6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35979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 err="1"/>
              <a:t>Substractive</a:t>
            </a:r>
            <a:r>
              <a:rPr lang="fr-CH" sz="3200" dirty="0"/>
              <a:t>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F39CB4-B62A-4659-99DF-6FE4D0DC6491}"/>
              </a:ext>
            </a:extLst>
          </p:cNvPr>
          <p:cNvSpPr/>
          <p:nvPr/>
        </p:nvSpPr>
        <p:spPr>
          <a:xfrm>
            <a:off x="-5608" y="539999"/>
            <a:ext cx="4577607" cy="5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Electrolytic</a:t>
            </a:r>
            <a:r>
              <a:rPr lang="fr-CH" sz="2000" dirty="0">
                <a:solidFill>
                  <a:schemeClr val="tx1"/>
                </a:solidFill>
              </a:rPr>
              <a:t> dissolution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C475F-2436-4BFB-A27C-974912AC3FBD}"/>
              </a:ext>
            </a:extLst>
          </p:cNvPr>
          <p:cNvSpPr/>
          <p:nvPr/>
        </p:nvSpPr>
        <p:spPr>
          <a:xfrm>
            <a:off x="4564800" y="539999"/>
            <a:ext cx="4579200" cy="54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dissolution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0CE92145-F967-473D-AC3A-8A69547BE67A}"/>
                  </a:ext>
                </a:extLst>
              </p:cNvPr>
              <p:cNvSpPr txBox="1"/>
              <p:nvPr/>
            </p:nvSpPr>
            <p:spPr>
              <a:xfrm>
                <a:off x="228601" y="1295400"/>
                <a:ext cx="8686800" cy="1199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Faradaic current converts solid compounds from an electrode surface into solvated species. </a:t>
                </a:r>
              </a:p>
              <a:p>
                <a:pPr algn="ctr"/>
                <a:r>
                  <a:rPr lang="en-US" sz="2000" dirty="0"/>
                  <a:t>Typically anodic / oxidation: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𝑠𝑜𝑙𝑖𝑑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𝑠𝑜𝑙𝑣𝑎𝑡𝑒𝑑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0CE92145-F967-473D-AC3A-8A69547BE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295400"/>
                <a:ext cx="8686800" cy="1199880"/>
              </a:xfrm>
              <a:prstGeom prst="rect">
                <a:avLst/>
              </a:prstGeom>
              <a:blipFill>
                <a:blip r:embed="rId2"/>
                <a:stretch>
                  <a:fillRect t="-4592"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CF5839E-36F5-44DF-AB72-E73C5D2758EA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 </a:t>
            </a:r>
            <a:r>
              <a:rPr lang="en-US" sz="1800" dirty="0"/>
              <a:t>Electropolishing, electrochemical machining, </a:t>
            </a:r>
            <a:r>
              <a:rPr lang="en-US" sz="1800" dirty="0" err="1"/>
              <a:t>electroleaching</a:t>
            </a:r>
            <a:r>
              <a:rPr lang="en-US" sz="1800" dirty="0"/>
              <a:t>, dealloying, surface cleaning/activation</a:t>
            </a:r>
            <a:endParaRPr lang="en-US" dirty="0"/>
          </a:p>
        </p:txBody>
      </p:sp>
      <p:sp>
        <p:nvSpPr>
          <p:cNvPr id="33" name="ZoneTexte 22">
            <a:extLst>
              <a:ext uri="{FF2B5EF4-FFF2-40B4-BE49-F238E27FC236}">
                <a16:creationId xmlns:a16="http://schemas.microsoft.com/office/drawing/2014/main" id="{5DEDAC43-A4BC-4ACF-8BD8-CD3A73AD2560}"/>
              </a:ext>
            </a:extLst>
          </p:cNvPr>
          <p:cNvSpPr txBox="1"/>
          <p:nvPr/>
        </p:nvSpPr>
        <p:spPr>
          <a:xfrm>
            <a:off x="2675721" y="2650220"/>
            <a:ext cx="3778159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Electroleaching</a:t>
            </a:r>
            <a:endParaRPr lang="en-US" sz="2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505ACD-8083-43AB-949B-E7F909DD4EA4}"/>
              </a:ext>
            </a:extLst>
          </p:cNvPr>
          <p:cNvSpPr/>
          <p:nvPr/>
        </p:nvSpPr>
        <p:spPr>
          <a:xfrm>
            <a:off x="1752600" y="2650220"/>
            <a:ext cx="56388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 descr="Metals | Free Full-Text | Recovery of Metals from Secondary Raw Materials  by Coupled Electroleaching and Electrodeposition in Aqueous or Ionic Liquid  Media">
            <a:extLst>
              <a:ext uri="{FF2B5EF4-FFF2-40B4-BE49-F238E27FC236}">
                <a16:creationId xmlns:a16="http://schemas.microsoft.com/office/drawing/2014/main" id="{4A892885-2679-42FA-8109-91559C0E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12" y="3029550"/>
            <a:ext cx="4655176" cy="28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66C9D32-A496-4804-B488-78A92FE5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7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05095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 err="1"/>
              <a:t>Substractive</a:t>
            </a:r>
            <a:r>
              <a:rPr lang="fr-CH" sz="3200" dirty="0"/>
              <a:t>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F39CB4-B62A-4659-99DF-6FE4D0DC6491}"/>
              </a:ext>
            </a:extLst>
          </p:cNvPr>
          <p:cNvSpPr/>
          <p:nvPr/>
        </p:nvSpPr>
        <p:spPr>
          <a:xfrm>
            <a:off x="-5608" y="539999"/>
            <a:ext cx="4577607" cy="5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Electrolytic</a:t>
            </a:r>
            <a:r>
              <a:rPr lang="fr-CH" sz="2000" dirty="0">
                <a:solidFill>
                  <a:schemeClr val="tx1"/>
                </a:solidFill>
              </a:rPr>
              <a:t> dissolution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C475F-2436-4BFB-A27C-974912AC3FBD}"/>
              </a:ext>
            </a:extLst>
          </p:cNvPr>
          <p:cNvSpPr/>
          <p:nvPr/>
        </p:nvSpPr>
        <p:spPr>
          <a:xfrm>
            <a:off x="4564800" y="539999"/>
            <a:ext cx="4579200" cy="54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dissolution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0CE92145-F967-473D-AC3A-8A69547BE67A}"/>
                  </a:ext>
                </a:extLst>
              </p:cNvPr>
              <p:cNvSpPr txBox="1"/>
              <p:nvPr/>
            </p:nvSpPr>
            <p:spPr>
              <a:xfrm>
                <a:off x="228601" y="1295400"/>
                <a:ext cx="8686800" cy="1199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Faradaic current converts solid compounds from an electrode surface into solvated species. </a:t>
                </a:r>
              </a:p>
              <a:p>
                <a:pPr algn="ctr"/>
                <a:r>
                  <a:rPr lang="en-US" sz="2000" dirty="0"/>
                  <a:t>Typically anodic / oxidation: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𝑠𝑜𝑙𝑖𝑑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𝑠𝑜𝑙𝑣𝑎𝑡𝑒𝑑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0CE92145-F967-473D-AC3A-8A69547BE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295400"/>
                <a:ext cx="8686800" cy="1199880"/>
              </a:xfrm>
              <a:prstGeom prst="rect">
                <a:avLst/>
              </a:prstGeom>
              <a:blipFill>
                <a:blip r:embed="rId2"/>
                <a:stretch>
                  <a:fillRect t="-4592"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CF5839E-36F5-44DF-AB72-E73C5D2758EA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 </a:t>
            </a:r>
            <a:r>
              <a:rPr lang="en-US" sz="1800" dirty="0"/>
              <a:t>Electropolishing, electrochemical machining, </a:t>
            </a:r>
            <a:r>
              <a:rPr lang="en-US" sz="1800" dirty="0" err="1"/>
              <a:t>electroleaching</a:t>
            </a:r>
            <a:r>
              <a:rPr lang="en-US" sz="1800" dirty="0"/>
              <a:t>, dealloying, surface cleaning/activation</a:t>
            </a:r>
            <a:endParaRPr lang="en-US" dirty="0"/>
          </a:p>
        </p:txBody>
      </p:sp>
      <p:sp>
        <p:nvSpPr>
          <p:cNvPr id="33" name="ZoneTexte 22">
            <a:extLst>
              <a:ext uri="{FF2B5EF4-FFF2-40B4-BE49-F238E27FC236}">
                <a16:creationId xmlns:a16="http://schemas.microsoft.com/office/drawing/2014/main" id="{5DEDAC43-A4BC-4ACF-8BD8-CD3A73AD2560}"/>
              </a:ext>
            </a:extLst>
          </p:cNvPr>
          <p:cNvSpPr txBox="1"/>
          <p:nvPr/>
        </p:nvSpPr>
        <p:spPr>
          <a:xfrm>
            <a:off x="2675721" y="2650220"/>
            <a:ext cx="3778159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Dealloying</a:t>
            </a:r>
            <a:endParaRPr lang="en-US" sz="2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505ACD-8083-43AB-949B-E7F909DD4EA4}"/>
              </a:ext>
            </a:extLst>
          </p:cNvPr>
          <p:cNvSpPr/>
          <p:nvPr/>
        </p:nvSpPr>
        <p:spPr>
          <a:xfrm>
            <a:off x="1752600" y="2650220"/>
            <a:ext cx="56388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A7403-927D-4556-B667-5F90ED585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84" y="3229275"/>
            <a:ext cx="5547832" cy="2431800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EAACBFFA-7B6B-46B9-9183-3F869870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8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66246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8B3A3-8187-49B8-AF46-BBB4F6352AB3}"/>
              </a:ext>
            </a:extLst>
          </p:cNvPr>
          <p:cNvSpPr/>
          <p:nvPr/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 err="1"/>
              <a:t>Substractive</a:t>
            </a:r>
            <a:r>
              <a:rPr lang="fr-CH" sz="3200" dirty="0"/>
              <a:t> </a:t>
            </a:r>
            <a:r>
              <a:rPr lang="fr-CH" sz="3200" dirty="0" err="1"/>
              <a:t>processes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F39CB4-B62A-4659-99DF-6FE4D0DC6491}"/>
              </a:ext>
            </a:extLst>
          </p:cNvPr>
          <p:cNvSpPr/>
          <p:nvPr/>
        </p:nvSpPr>
        <p:spPr>
          <a:xfrm>
            <a:off x="-5608" y="539999"/>
            <a:ext cx="4577607" cy="5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 err="1">
                <a:solidFill>
                  <a:schemeClr val="tx1"/>
                </a:solidFill>
              </a:rPr>
              <a:t>Electrolytic</a:t>
            </a:r>
            <a:r>
              <a:rPr lang="fr-CH" sz="2000" dirty="0">
                <a:solidFill>
                  <a:schemeClr val="tx1"/>
                </a:solidFill>
              </a:rPr>
              <a:t> dissolution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C475F-2436-4BFB-A27C-974912AC3FBD}"/>
              </a:ext>
            </a:extLst>
          </p:cNvPr>
          <p:cNvSpPr/>
          <p:nvPr/>
        </p:nvSpPr>
        <p:spPr>
          <a:xfrm>
            <a:off x="4564800" y="539999"/>
            <a:ext cx="4579200" cy="54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EC-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induced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dissolution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0CE92145-F967-473D-AC3A-8A69547BE67A}"/>
                  </a:ext>
                </a:extLst>
              </p:cNvPr>
              <p:cNvSpPr txBox="1"/>
              <p:nvPr/>
            </p:nvSpPr>
            <p:spPr>
              <a:xfrm>
                <a:off x="228601" y="1295400"/>
                <a:ext cx="8686800" cy="1199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Faradaic current converts solid compounds from an electrode surface into solvated species. </a:t>
                </a:r>
              </a:p>
              <a:p>
                <a:pPr algn="ctr"/>
                <a:r>
                  <a:rPr lang="en-US" sz="2000" dirty="0"/>
                  <a:t>Typically anodic / oxidation: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𝑠𝑜𝑙𝑖𝑑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𝑠𝑜𝑙𝑣𝑎𝑡𝑒𝑑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ZoneTexte 35">
                <a:extLst>
                  <a:ext uri="{FF2B5EF4-FFF2-40B4-BE49-F238E27FC236}">
                    <a16:creationId xmlns:a16="http://schemas.microsoft.com/office/drawing/2014/main" id="{0CE92145-F967-473D-AC3A-8A69547BE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295400"/>
                <a:ext cx="8686800" cy="1199880"/>
              </a:xfrm>
              <a:prstGeom prst="rect">
                <a:avLst/>
              </a:prstGeom>
              <a:blipFill>
                <a:blip r:embed="rId2"/>
                <a:stretch>
                  <a:fillRect t="-4592"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CF5839E-36F5-44DF-AB72-E73C5D2758EA}"/>
              </a:ext>
            </a:extLst>
          </p:cNvPr>
          <p:cNvSpPr txBox="1"/>
          <p:nvPr/>
        </p:nvSpPr>
        <p:spPr>
          <a:xfrm>
            <a:off x="222991" y="6096000"/>
            <a:ext cx="869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Applications: </a:t>
            </a:r>
            <a:r>
              <a:rPr lang="en-US" sz="1800" dirty="0"/>
              <a:t>Electropolishing, electrochemical machining, </a:t>
            </a:r>
            <a:r>
              <a:rPr lang="en-US" sz="1800" dirty="0" err="1"/>
              <a:t>electroleaching</a:t>
            </a:r>
            <a:r>
              <a:rPr lang="en-US" sz="1800" dirty="0"/>
              <a:t>, dealloying, surface cleaning/activation</a:t>
            </a:r>
            <a:endParaRPr lang="en-US" dirty="0"/>
          </a:p>
        </p:txBody>
      </p:sp>
      <p:sp>
        <p:nvSpPr>
          <p:cNvPr id="33" name="ZoneTexte 22">
            <a:extLst>
              <a:ext uri="{FF2B5EF4-FFF2-40B4-BE49-F238E27FC236}">
                <a16:creationId xmlns:a16="http://schemas.microsoft.com/office/drawing/2014/main" id="{5DEDAC43-A4BC-4ACF-8BD8-CD3A73AD2560}"/>
              </a:ext>
            </a:extLst>
          </p:cNvPr>
          <p:cNvSpPr txBox="1"/>
          <p:nvPr/>
        </p:nvSpPr>
        <p:spPr>
          <a:xfrm>
            <a:off x="1890601" y="2650220"/>
            <a:ext cx="5348400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CH" sz="2400" b="1" dirty="0" err="1"/>
              <a:t>Cleaning</a:t>
            </a:r>
            <a:r>
              <a:rPr lang="fr-CH" sz="2400" b="1" dirty="0"/>
              <a:t> and activation of surfaces</a:t>
            </a:r>
            <a:endParaRPr lang="en-US" sz="2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505ACD-8083-43AB-949B-E7F909DD4EA4}"/>
              </a:ext>
            </a:extLst>
          </p:cNvPr>
          <p:cNvSpPr/>
          <p:nvPr/>
        </p:nvSpPr>
        <p:spPr>
          <a:xfrm>
            <a:off x="304800" y="2650220"/>
            <a:ext cx="8534400" cy="327413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383194-7504-4AC4-A945-9EEA4EEE0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56614"/>
            <a:ext cx="3538599" cy="2437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BD2C15-6409-48C3-805B-FA6C918FC886}"/>
              </a:ext>
            </a:extLst>
          </p:cNvPr>
          <p:cNvSpPr txBox="1"/>
          <p:nvPr/>
        </p:nvSpPr>
        <p:spPr>
          <a:xfrm>
            <a:off x="4024201" y="3369600"/>
            <a:ext cx="1614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dirty="0"/>
          </a:p>
          <a:p>
            <a:pPr algn="ctr"/>
            <a:r>
              <a:rPr lang="fr-FR" dirty="0"/>
              <a:t>Red/Ox of contaminants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Surface </a:t>
            </a:r>
            <a:r>
              <a:rPr lang="fr-FR" dirty="0" err="1"/>
              <a:t>restructuring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20CC88-CCBD-450D-BDE6-33F022717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111" y="3256614"/>
            <a:ext cx="2908889" cy="2257298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1DDA7C9B-5B49-4A4B-A38A-85477DFD4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800" smtClean="0"/>
              <a:t>9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478397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16196</TotalTime>
  <Words>2820</Words>
  <Application>Microsoft Office PowerPoint</Application>
  <PresentationFormat>On-screen Show (4:3)</PresentationFormat>
  <Paragraphs>566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Segoe UI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Pulse Deposition</dc:title>
  <dc:creator>phl128</dc:creator>
  <cp:lastModifiedBy>Cédric Frantz</cp:lastModifiedBy>
  <cp:revision>109</cp:revision>
  <dcterms:created xsi:type="dcterms:W3CDTF">2021-11-03T14:11:39Z</dcterms:created>
  <dcterms:modified xsi:type="dcterms:W3CDTF">2024-11-18T12:25:02Z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2019-10-30T00:00:00Z</vt:filetime>
  </property>
  <property fmtid="{D5CDD505-2E9C-101B-9397-08002B2CF9AE}" pid="3" name="Creator">
    <vt:lpwstr>Acrobat PDFMaker 19 for PowerPoint</vt:lpwstr>
  </property>
  <property fmtid="{D5CDD505-2E9C-101B-9397-08002B2CF9AE}" pid="4" name="LastSaved">
    <vt:filetime>2021-11-03T00:00:00Z</vt:filetime>
  </property>
</Properties>
</file>